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57" r:id="rId5"/>
    <p:sldId id="275" r:id="rId6"/>
    <p:sldId id="276" r:id="rId7"/>
    <p:sldId id="277" r:id="rId8"/>
    <p:sldId id="278" r:id="rId9"/>
    <p:sldId id="281" r:id="rId10"/>
    <p:sldId id="282" r:id="rId11"/>
    <p:sldId id="279" r:id="rId12"/>
    <p:sldId id="280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1" autoAdjust="0"/>
    <p:restoredTop sz="94626" autoAdjust="0"/>
  </p:normalViewPr>
  <p:slideViewPr>
    <p:cSldViewPr snapToGrid="0" snapToObjects="1">
      <p:cViewPr varScale="1">
        <p:scale>
          <a:sx n="143" d="100"/>
          <a:sy n="143" d="100"/>
        </p:scale>
        <p:origin x="20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de-CH" noProof="0" smtClean="0"/>
              <a:t>22.11.18</a:t>
            </a:fld>
            <a:r>
              <a:rPr lang="de-CH" noProof="0"/>
              <a:t> CCC ERFA Ulm, VB.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noProof="0"/>
              <a:t>Snowden wasn’t @NSA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42733" y="6126163"/>
            <a:ext cx="1001267" cy="6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fdik.org/2018-01/s151597886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fdik.org/2016-08/s147179824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Postdemokratie mit </a:t>
            </a:r>
            <a:r>
              <a:rPr lang="de-CH" dirty="0" err="1"/>
              <a:t>e-voting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Der Traum der Geheimdienste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870" y="5859586"/>
            <a:ext cx="1439130" cy="9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0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6AF6F-8E85-C547-9E5B-BCF25D83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Trick der Befürworter: </a:t>
            </a:r>
            <a:r>
              <a:rPr lang="de-DE" dirty="0" err="1"/>
              <a:t>Ausschliessliche</a:t>
            </a:r>
            <a:r>
              <a:rPr lang="de-DE" dirty="0"/>
              <a:t> Betrachtung der Software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43ED37-7F33-8147-94E1-424C73C7B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Betrachtet man innerhalb der Software, so sind die Verfahren gut</a:t>
            </a:r>
          </a:p>
          <a:p>
            <a:r>
              <a:rPr lang="de-DE" dirty="0"/>
              <a:t>Betrachtet man den Betrieb der Software auf echten Computern, so sind alle softwarebasierenden Verfahren völlig wirkungslos und damit hinfällig</a:t>
            </a:r>
          </a:p>
          <a:p>
            <a:r>
              <a:rPr lang="de-DE" dirty="0"/>
              <a:t>Es geht also um die Plattform</a:t>
            </a:r>
          </a:p>
          <a:p>
            <a:r>
              <a:rPr lang="de-DE" dirty="0"/>
              <a:t>Die Geheimdienste wissen das</a:t>
            </a:r>
          </a:p>
        </p:txBody>
      </p:sp>
    </p:spTree>
    <p:extLst>
      <p:ext uri="{BB962C8B-B14F-4D97-AF65-F5344CB8AC3E}">
        <p14:creationId xmlns:p14="http://schemas.microsoft.com/office/powerpoint/2010/main" val="74683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820DB-0562-6743-95D7-284F6453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Hauptproblem: unsichere Plattform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864CD-B998-4946-9BEF-0F20D627D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“</a:t>
            </a:r>
            <a:r>
              <a:rPr lang="de-DE" dirty="0" err="1"/>
              <a:t>Reflections</a:t>
            </a:r>
            <a:r>
              <a:rPr lang="de-DE" dirty="0"/>
              <a:t> on </a:t>
            </a:r>
            <a:r>
              <a:rPr lang="de-DE" dirty="0" err="1"/>
              <a:t>Trusting</a:t>
            </a:r>
            <a:r>
              <a:rPr lang="de-DE" dirty="0"/>
              <a:t> Trust”</a:t>
            </a:r>
            <a:br>
              <a:rPr lang="de-DE" dirty="0"/>
            </a:br>
            <a:r>
              <a:rPr lang="de-DE" dirty="0"/>
              <a:t>Ken Thompson, Turing Award 1984</a:t>
            </a:r>
          </a:p>
          <a:p>
            <a:r>
              <a:rPr lang="de-DE" dirty="0"/>
              <a:t>Moderne Computer:</a:t>
            </a:r>
          </a:p>
          <a:p>
            <a:pPr lvl="1"/>
            <a:r>
              <a:rPr lang="de-DE" dirty="0"/>
              <a:t>Silicon</a:t>
            </a:r>
          </a:p>
          <a:p>
            <a:pPr lvl="1"/>
            <a:r>
              <a:rPr lang="de-DE" dirty="0" err="1"/>
              <a:t>Microcode</a:t>
            </a:r>
            <a:endParaRPr lang="de-DE" dirty="0"/>
          </a:p>
          <a:p>
            <a:pPr lvl="1"/>
            <a:r>
              <a:rPr lang="de-DE" dirty="0"/>
              <a:t>Firmware</a:t>
            </a:r>
          </a:p>
          <a:p>
            <a:pPr lvl="1"/>
            <a:r>
              <a:rPr lang="de-DE" dirty="0"/>
              <a:t>Operating System</a:t>
            </a:r>
          </a:p>
          <a:p>
            <a:pPr lvl="1"/>
            <a:r>
              <a:rPr lang="de-DE" dirty="0"/>
              <a:t>Libraries</a:t>
            </a:r>
          </a:p>
          <a:p>
            <a:r>
              <a:rPr lang="de-DE" dirty="0" err="1"/>
              <a:t>e</a:t>
            </a:r>
            <a:r>
              <a:rPr lang="de-DE" dirty="0"/>
              <a:t>-</a:t>
            </a:r>
            <a:r>
              <a:rPr lang="de-DE" dirty="0" err="1"/>
              <a:t>voting</a:t>
            </a:r>
            <a:r>
              <a:rPr lang="de-DE" dirty="0"/>
              <a:t>-Programm nicht mal Open Source</a:t>
            </a:r>
          </a:p>
        </p:txBody>
      </p:sp>
    </p:spTree>
    <p:extLst>
      <p:ext uri="{BB962C8B-B14F-4D97-AF65-F5344CB8AC3E}">
        <p14:creationId xmlns:p14="http://schemas.microsoft.com/office/powerpoint/2010/main" val="420259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5DD77-5CF7-DC48-B052-2CF35548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Hauptproblem: Vertrauen der Bürger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34C364-6AC2-0E4F-9629-D2D49624B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Demokratie befriedet: wichtig ist nicht nur, wer gewinnt, sondern auch dass der Verlierer die Entscheidung akzeptiert</a:t>
            </a:r>
          </a:p>
          <a:p>
            <a:r>
              <a:rPr lang="de-DE" dirty="0"/>
              <a:t>Wahlzettel, Bleistift, Kreuz</a:t>
            </a:r>
          </a:p>
          <a:p>
            <a:pPr lvl="1"/>
            <a:r>
              <a:rPr lang="de-DE" dirty="0"/>
              <a:t>klar verständlich für jedermann</a:t>
            </a:r>
          </a:p>
          <a:p>
            <a:r>
              <a:rPr lang="de-DE" dirty="0"/>
              <a:t>Computer, Software, Kryptographie:</a:t>
            </a:r>
          </a:p>
          <a:p>
            <a:pPr lvl="1"/>
            <a:r>
              <a:rPr lang="de-DE" dirty="0"/>
              <a:t>Kein Fachmann versteht alles, sondern es braucht hunderte Fachleute für alle Details</a:t>
            </a:r>
          </a:p>
          <a:p>
            <a:pPr lvl="1"/>
            <a:r>
              <a:rPr lang="de-DE" dirty="0"/>
              <a:t>Laien haben gar keine Chance, auch nur die Grundlagen zu verstehen</a:t>
            </a:r>
          </a:p>
        </p:txBody>
      </p:sp>
    </p:spTree>
    <p:extLst>
      <p:ext uri="{BB962C8B-B14F-4D97-AF65-F5344CB8AC3E}">
        <p14:creationId xmlns:p14="http://schemas.microsoft.com/office/powerpoint/2010/main" val="24900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Wie wird das Schweizer Volk entscheiden?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Wird das seine letzte echte Entscheidung?</a:t>
            </a:r>
            <a:br>
              <a:rPr lang="de-CH" dirty="0"/>
            </a:br>
            <a:endParaRPr lang="de-CH" dirty="0"/>
          </a:p>
          <a:p>
            <a:pPr marL="0" indent="0">
              <a:buNone/>
            </a:pPr>
            <a:r>
              <a:rPr lang="de-CH" dirty="0">
                <a:hlinkClick r:id="rId3"/>
              </a:rPr>
              <a:t>https://blog.fdik.org/2018-01/s1515978869</a:t>
            </a:r>
            <a:endParaRPr lang="de-CH" dirty="0"/>
          </a:p>
          <a:p>
            <a:pPr marL="0" indent="0">
              <a:buNone/>
            </a:pPr>
            <a:r>
              <a:rPr lang="de-CH" dirty="0">
                <a:hlinkClick r:id="rId4"/>
              </a:rPr>
              <a:t>https://blog.fdik.org/2016-08/s1471798246</a:t>
            </a:r>
            <a:endParaRPr lang="de-CH" dirty="0"/>
          </a:p>
          <a:p>
            <a:pPr marL="0" indent="0">
              <a:buNone/>
            </a:pPr>
            <a:br>
              <a:rPr lang="de-CH" dirty="0"/>
            </a:br>
            <a:r>
              <a:rPr lang="de-CH" dirty="0"/>
              <a:t>Volker Birk</a:t>
            </a:r>
            <a:br>
              <a:rPr lang="de-CH" dirty="0"/>
            </a:br>
            <a:r>
              <a:rPr lang="de-CH" dirty="0"/>
              <a:t>Chaostreff Winterthur</a:t>
            </a:r>
            <a:br>
              <a:rPr lang="de-CH" dirty="0"/>
            </a:br>
            <a:r>
              <a:rPr lang="de-CH" dirty="0"/>
              <a:t>CCC Schweiz</a:t>
            </a:r>
            <a:br>
              <a:rPr lang="de-CH" dirty="0"/>
            </a:br>
            <a:r>
              <a:rPr lang="de-CH" dirty="0" err="1"/>
              <a:t>mailto:vb@dingens.org</a:t>
            </a:r>
            <a:r>
              <a:rPr lang="de-CH" dirty="0"/>
              <a:t> http://</a:t>
            </a:r>
            <a:r>
              <a:rPr lang="de-CH" dirty="0" err="1"/>
              <a:t>blog.fdik.org</a:t>
            </a:r>
            <a:br>
              <a:rPr lang="de-CH" dirty="0"/>
            </a:br>
            <a:r>
              <a:rPr lang="de-CH" dirty="0"/>
              <a:t>http://</a:t>
            </a:r>
            <a:r>
              <a:rPr lang="de-CH" dirty="0" err="1"/>
              <a:t>www.ccc-ch.ch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0914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56D5D-C0AD-1649-B8BC-42F8751B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Demokratie</a:t>
            </a:r>
            <a:r>
              <a:rPr lang="en-US" dirty="0"/>
              <a:t> 5.0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7623655-2BF5-0A4B-AAF0-3F8F0BA9F57D}"/>
              </a:ext>
            </a:extLst>
          </p:cNvPr>
          <p:cNvGrpSpPr/>
          <p:nvPr/>
        </p:nvGrpSpPr>
        <p:grpSpPr>
          <a:xfrm>
            <a:off x="634956" y="2516200"/>
            <a:ext cx="3248298" cy="3375598"/>
            <a:chOff x="634956" y="2516200"/>
            <a:chExt cx="3248298" cy="3375598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4110F032-06F8-E74C-8634-A2460B0C572D}"/>
                </a:ext>
              </a:extLst>
            </p:cNvPr>
            <p:cNvSpPr/>
            <p:nvPr/>
          </p:nvSpPr>
          <p:spPr>
            <a:xfrm>
              <a:off x="634956" y="2516200"/>
              <a:ext cx="3248297" cy="91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Stimmbürger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53C7FA9D-559A-044A-9F81-B3FADAE8AFCF}"/>
                </a:ext>
              </a:extLst>
            </p:cNvPr>
            <p:cNvSpPr/>
            <p:nvPr/>
          </p:nvSpPr>
          <p:spPr>
            <a:xfrm>
              <a:off x="634957" y="3771260"/>
              <a:ext cx="3248297" cy="91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Nationalrat</a:t>
              </a:r>
              <a:r>
                <a:rPr lang="en-US" dirty="0">
                  <a:solidFill>
                    <a:schemeClr val="bg1"/>
                  </a:solidFill>
                </a:rPr>
                <a:t> / </a:t>
              </a:r>
              <a:r>
                <a:rPr lang="en-US" dirty="0" err="1">
                  <a:solidFill>
                    <a:schemeClr val="bg1"/>
                  </a:solidFill>
                </a:rPr>
                <a:t>Ständerat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A16B44F-101B-7448-AD4E-5A7164558403}"/>
                </a:ext>
              </a:extLst>
            </p:cNvPr>
            <p:cNvSpPr/>
            <p:nvPr/>
          </p:nvSpPr>
          <p:spPr>
            <a:xfrm>
              <a:off x="634957" y="4977398"/>
              <a:ext cx="3248297" cy="91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Bundesrat / </a:t>
              </a:r>
              <a:r>
                <a:rPr lang="en-US" dirty="0" err="1">
                  <a:solidFill>
                    <a:schemeClr val="bg1"/>
                  </a:solidFill>
                </a:rPr>
                <a:t>Verwaltung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D99F47A-C452-514D-8252-5B876E5410F7}"/>
              </a:ext>
            </a:extLst>
          </p:cNvPr>
          <p:cNvGrpSpPr/>
          <p:nvPr/>
        </p:nvGrpSpPr>
        <p:grpSpPr>
          <a:xfrm>
            <a:off x="5135238" y="2516200"/>
            <a:ext cx="3248298" cy="3375598"/>
            <a:chOff x="5135238" y="2516200"/>
            <a:chExt cx="3248298" cy="3375598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2B43CF2-A1C1-E042-822C-C20C41453607}"/>
                </a:ext>
              </a:extLst>
            </p:cNvPr>
            <p:cNvSpPr/>
            <p:nvPr/>
          </p:nvSpPr>
          <p:spPr>
            <a:xfrm>
              <a:off x="5135238" y="2516200"/>
              <a:ext cx="3248297" cy="91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Gemeinde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985DFA5-3DA5-6D43-98CF-AA6EA391E1F7}"/>
                </a:ext>
              </a:extLst>
            </p:cNvPr>
            <p:cNvSpPr/>
            <p:nvPr/>
          </p:nvSpPr>
          <p:spPr>
            <a:xfrm>
              <a:off x="5135239" y="3771260"/>
              <a:ext cx="3248297" cy="91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Kanton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A227584-4D55-7348-8811-4F6F6C076C6E}"/>
                </a:ext>
              </a:extLst>
            </p:cNvPr>
            <p:cNvSpPr/>
            <p:nvPr/>
          </p:nvSpPr>
          <p:spPr>
            <a:xfrm>
              <a:off x="5135239" y="4977398"/>
              <a:ext cx="3248297" cy="9144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Bund</a:t>
              </a:r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63EDA304-C29C-F548-B8D0-7556FFB51C7A}"/>
              </a:ext>
            </a:extLst>
          </p:cNvPr>
          <p:cNvSpPr/>
          <p:nvPr/>
        </p:nvSpPr>
        <p:spPr>
          <a:xfrm>
            <a:off x="4912886" y="1417638"/>
            <a:ext cx="3692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Subsidiarität</a:t>
            </a:r>
          </a:p>
        </p:txBody>
      </p:sp>
    </p:spTree>
    <p:extLst>
      <p:ext uri="{BB962C8B-B14F-4D97-AF65-F5344CB8AC3E}">
        <p14:creationId xmlns:p14="http://schemas.microsoft.com/office/powerpoint/2010/main" val="31599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5EFF4-0DBE-C842-8E92-7FAC65CA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Demokratie</a:t>
            </a:r>
            <a:r>
              <a:rPr lang="en-US" dirty="0"/>
              <a:t> 5.0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36F7FB-3A7A-F448-992C-BF4B81CD7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Feinde</a:t>
            </a:r>
            <a:r>
              <a:rPr lang="en-US" dirty="0"/>
              <a:t> der </a:t>
            </a:r>
            <a:r>
              <a:rPr lang="en-US" dirty="0" err="1"/>
              <a:t>Demokratie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Bequemlichkeit</a:t>
            </a:r>
            <a:endParaRPr lang="en-US" dirty="0"/>
          </a:p>
          <a:p>
            <a:pPr lvl="1"/>
            <a:r>
              <a:rPr lang="en-US" dirty="0" err="1"/>
              <a:t>Effizienzglaube</a:t>
            </a:r>
            <a:endParaRPr lang="en-US" dirty="0"/>
          </a:p>
          <a:p>
            <a:pPr lvl="1"/>
            <a:r>
              <a:rPr lang="en-US" dirty="0" err="1"/>
              <a:t>Akzeptanz</a:t>
            </a:r>
            <a:r>
              <a:rPr lang="en-US" dirty="0"/>
              <a:t> der </a:t>
            </a:r>
            <a:r>
              <a:rPr lang="en-US" dirty="0" err="1"/>
              <a:t>eigenen</a:t>
            </a:r>
            <a:r>
              <a:rPr lang="en-US" dirty="0"/>
              <a:t> </a:t>
            </a:r>
            <a:r>
              <a:rPr lang="en-US" dirty="0" err="1"/>
              <a:t>Machtlosigkeit</a:t>
            </a:r>
            <a:endParaRPr lang="en-US" dirty="0"/>
          </a:p>
          <a:p>
            <a:pPr lvl="1"/>
            <a:r>
              <a:rPr lang="en-US" dirty="0" err="1"/>
              <a:t>Obrigkeitsdenken</a:t>
            </a:r>
            <a:endParaRPr lang="en-US" dirty="0"/>
          </a:p>
          <a:p>
            <a:r>
              <a:rPr lang="en-US" dirty="0" err="1"/>
              <a:t>Freunde</a:t>
            </a:r>
            <a:r>
              <a:rPr lang="en-US" dirty="0"/>
              <a:t> der </a:t>
            </a:r>
            <a:r>
              <a:rPr lang="en-US" dirty="0" err="1"/>
              <a:t>Demokratie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Vernünftige</a:t>
            </a:r>
            <a:r>
              <a:rPr lang="en-US" dirty="0"/>
              <a:t> </a:t>
            </a:r>
            <a:r>
              <a:rPr lang="en-US" dirty="0" err="1"/>
              <a:t>Kritik</a:t>
            </a:r>
            <a:endParaRPr lang="en-US" dirty="0"/>
          </a:p>
          <a:p>
            <a:pPr lvl="1"/>
            <a:r>
              <a:rPr lang="en-US" dirty="0" err="1"/>
              <a:t>Persönliches</a:t>
            </a:r>
            <a:r>
              <a:rPr lang="en-US" dirty="0"/>
              <a:t> Engagement</a:t>
            </a:r>
          </a:p>
          <a:p>
            <a:pPr lvl="1"/>
            <a:r>
              <a:rPr lang="en-US" dirty="0" err="1"/>
              <a:t>Ablehnung</a:t>
            </a:r>
            <a:r>
              <a:rPr lang="en-US" dirty="0"/>
              <a:t> der </a:t>
            </a:r>
            <a:r>
              <a:rPr lang="en-US" dirty="0" err="1"/>
              <a:t>Unterwerfung</a:t>
            </a:r>
            <a:endParaRPr lang="en-US" dirty="0"/>
          </a:p>
          <a:p>
            <a:pPr lvl="1"/>
            <a:r>
              <a:rPr lang="en-US" dirty="0" err="1"/>
              <a:t>Akzeptanz</a:t>
            </a:r>
            <a:r>
              <a:rPr lang="en-US" dirty="0"/>
              <a:t> der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Meinungen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4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NSA: “</a:t>
            </a:r>
            <a:r>
              <a:rPr lang="de-CH" dirty="0" err="1"/>
              <a:t>e-voting</a:t>
            </a:r>
            <a:r>
              <a:rPr lang="de-CH" dirty="0"/>
              <a:t> bettelt darum, ausgebeutet zu werden”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«Internet-</a:t>
            </a:r>
            <a:r>
              <a:rPr lang="de-CH" dirty="0" err="1"/>
              <a:t>centric</a:t>
            </a:r>
            <a:r>
              <a:rPr lang="de-CH" dirty="0"/>
              <a:t> </a:t>
            </a:r>
            <a:r>
              <a:rPr lang="de-CH" dirty="0" err="1"/>
              <a:t>activities</a:t>
            </a:r>
            <a:r>
              <a:rPr lang="de-CH" dirty="0"/>
              <a:t> such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e-commerce</a:t>
            </a:r>
            <a:r>
              <a:rPr lang="de-CH" dirty="0"/>
              <a:t>, </a:t>
            </a:r>
            <a:r>
              <a:rPr lang="de-CH" dirty="0" err="1"/>
              <a:t>e-voting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on-</a:t>
            </a:r>
            <a:r>
              <a:rPr lang="de-CH" dirty="0" err="1"/>
              <a:t>net</a:t>
            </a:r>
            <a:r>
              <a:rPr lang="de-CH" dirty="0"/>
              <a:t> </a:t>
            </a:r>
            <a:r>
              <a:rPr lang="de-CH" dirty="0" err="1"/>
              <a:t>industrial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utility</a:t>
            </a:r>
            <a:r>
              <a:rPr lang="de-CH" dirty="0"/>
              <a:t> </a:t>
            </a:r>
            <a:r>
              <a:rPr lang="de-CH" dirty="0" err="1"/>
              <a:t>control</a:t>
            </a:r>
            <a:r>
              <a:rPr lang="de-CH" dirty="0"/>
              <a:t> </a:t>
            </a:r>
            <a:r>
              <a:rPr lang="de-CH" u="sng" dirty="0" err="1">
                <a:uFill>
                  <a:solidFill>
                    <a:srgbClr val="FF0000"/>
                  </a:solidFill>
                </a:uFill>
              </a:rPr>
              <a:t>beg</a:t>
            </a:r>
            <a:r>
              <a:rPr lang="de-CH" u="sng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de-CH" u="sng" dirty="0" err="1">
                <a:uFill>
                  <a:solidFill>
                    <a:srgbClr val="FF0000"/>
                  </a:solidFill>
                </a:uFill>
              </a:rPr>
              <a:t>to</a:t>
            </a:r>
            <a:r>
              <a:rPr lang="de-CH" u="sng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de-CH" u="sng" dirty="0" err="1">
                <a:uFill>
                  <a:solidFill>
                    <a:srgbClr val="FF0000"/>
                  </a:solidFill>
                </a:uFill>
              </a:rPr>
              <a:t>be</a:t>
            </a:r>
            <a:r>
              <a:rPr lang="de-CH" u="sng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de-CH" u="sng" dirty="0" err="1">
                <a:uFill>
                  <a:solidFill>
                    <a:srgbClr val="FF0000"/>
                  </a:solidFill>
                </a:uFill>
              </a:rPr>
              <a:t>mined</a:t>
            </a:r>
            <a:r>
              <a:rPr lang="de-CH" dirty="0"/>
              <a:t>»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(aus: NSA: “(U) SIGINT Mission Strategic Plan FY2008-2013 [TOP SECRET//COMINT//REL TO USA, FVEY//20320108])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40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6875"/>
          </a:xfrm>
        </p:spPr>
        <p:txBody>
          <a:bodyPr>
            <a:normAutofit fontScale="90000"/>
          </a:bodyPr>
          <a:lstStyle/>
          <a:p>
            <a:r>
              <a:rPr lang="de-CH" dirty="0"/>
              <a:t>Ist </a:t>
            </a:r>
            <a:r>
              <a:rPr lang="de-CH" dirty="0" err="1"/>
              <a:t>e-voting</a:t>
            </a:r>
            <a:r>
              <a:rPr lang="de-CH" dirty="0"/>
              <a:t> nur scheinbar harmlos…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513"/>
            <a:ext cx="9144000" cy="59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5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D517B-580C-984D-B44B-799BE3B5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… oder haben Schweizer Forscher etwa den heiligen Gral gefunden?</a:t>
            </a:r>
          </a:p>
        </p:txBody>
      </p:sp>
      <p:pic>
        <p:nvPicPr>
          <p:cNvPr id="1026" name="Picture 2" descr="http://www.archeosofiaduesseldorf.org/wp-content/uploads/2013/06/heiliger-gral.jpg">
            <a:extLst>
              <a:ext uri="{FF2B5EF4-FFF2-40B4-BE49-F238E27FC236}">
                <a16:creationId xmlns:a16="http://schemas.microsoft.com/office/drawing/2014/main" id="{1078E7D5-6BE2-7545-B150-30D86CB3B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8834"/>
            <a:ext cx="7271657" cy="454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F7EAABE-5162-B343-B49A-D2349DB5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130" y="3422471"/>
            <a:ext cx="2821580" cy="11321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dirty="0"/>
              <a:t>Fast alle anderen</a:t>
            </a:r>
            <a:br>
              <a:rPr lang="de-CH" dirty="0"/>
            </a:br>
            <a:r>
              <a:rPr lang="de-CH" dirty="0"/>
              <a:t>Länder sind raus</a:t>
            </a:r>
            <a:br>
              <a:rPr lang="de-CH" dirty="0"/>
            </a:br>
            <a:r>
              <a:rPr lang="de-CH" dirty="0"/>
              <a:t>aus </a:t>
            </a:r>
            <a:r>
              <a:rPr lang="de-CH" dirty="0" err="1"/>
              <a:t>e-voting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8603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9AA8B-8E81-2D4D-8686-33282FAC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e-voting</a:t>
            </a:r>
            <a:r>
              <a:rPr lang="de-DE" dirty="0"/>
              <a:t> Schweiz: die Befürworter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C38F23-0DDE-C649-8B62-1F4966101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«Computer sind unsicher? Wir schützen sie!»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Nicht einmal Banken schaffen es, ihre IT sicher zu halten – ständige “</a:t>
            </a:r>
            <a:r>
              <a:rPr lang="de-DE" dirty="0" err="1"/>
              <a:t>Leaks</a:t>
            </a:r>
            <a:r>
              <a:rPr lang="de-DE" dirty="0"/>
              <a:t>” und Einbrüche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Das Allermeiste wird vertuscht</a:t>
            </a:r>
          </a:p>
          <a:p>
            <a:r>
              <a:rPr lang="de-DE" dirty="0"/>
              <a:t>«Computern kann man nicht vertrauen? Dann nehmen wir mehr Computer, die sich gegenseitig überprüfen!»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“State </a:t>
            </a:r>
            <a:r>
              <a:rPr lang="de-DE" dirty="0" err="1"/>
              <a:t>Actors</a:t>
            </a:r>
            <a:r>
              <a:rPr lang="de-DE" dirty="0"/>
              <a:t>” aka Geheimdienste knacken nicht nur einzelne Computer. USA, Russland, China.</a:t>
            </a:r>
          </a:p>
        </p:txBody>
      </p:sp>
    </p:spTree>
    <p:extLst>
      <p:ext uri="{BB962C8B-B14F-4D97-AF65-F5344CB8AC3E}">
        <p14:creationId xmlns:p14="http://schemas.microsoft.com/office/powerpoint/2010/main" val="23188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33B84-0E24-8D4A-B514-F8509969E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 doch IT-Sicherheit existiert nicht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12EBCF-DC15-CB43-BEA0-C93EAF241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«Wir bieten eine Million, wenn jemand das System hackt!»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Mit Wahlen werden jährlich CHF 680 Milliarden entschieden, und nicht eine Million</a:t>
            </a:r>
          </a:p>
          <a:p>
            <a:r>
              <a:rPr lang="de-DE" dirty="0"/>
              <a:t>«Auch Wahlzettel kann man fälschen, genau wie unser System!»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… doch Wahlzettelfälschen skaliert nicht</a:t>
            </a:r>
          </a:p>
        </p:txBody>
      </p:sp>
    </p:spTree>
    <p:extLst>
      <p:ext uri="{BB962C8B-B14F-4D97-AF65-F5344CB8AC3E}">
        <p14:creationId xmlns:p14="http://schemas.microsoft.com/office/powerpoint/2010/main" val="9329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5AF02-FAC8-4E4D-A610-E755F7B3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Hauptproblem: Skalierbarkeit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13731F-3C5F-0D4F-B1B3-652A000C2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Angriffe auf Computer skalieren mit O(1) «konstant» bezüglich der abgegebenen Stimmen</a:t>
            </a:r>
          </a:p>
          <a:p>
            <a:r>
              <a:rPr lang="de-DE" dirty="0"/>
              <a:t>Angriffe auf Wahlzettel skalieren mit O(</a:t>
            </a:r>
            <a:r>
              <a:rPr lang="de-DE" dirty="0" err="1"/>
              <a:t>n</a:t>
            </a:r>
            <a:r>
              <a:rPr lang="de-DE" dirty="0"/>
              <a:t>) «linear» bezüglich der abgegebenen Stimmen</a:t>
            </a:r>
          </a:p>
          <a:p>
            <a:r>
              <a:rPr lang="de-DE" dirty="0"/>
              <a:t>Erkennungsrisiko bei Wahlfälschung mit Zetteln skaliert O(n</a:t>
            </a:r>
            <a:r>
              <a:rPr lang="de-DE" baseline="30000" dirty="0"/>
              <a:t>2</a:t>
            </a:r>
            <a:r>
              <a:rPr lang="de-DE" dirty="0"/>
              <a:t>) «quadratisch»</a:t>
            </a:r>
          </a:p>
          <a:p>
            <a:r>
              <a:rPr lang="de-DE" dirty="0"/>
              <a:t>Erkennungsrisiko bei Wahlfälschung mit Computern skaliert O(1) «konstant»</a:t>
            </a:r>
          </a:p>
        </p:txBody>
      </p:sp>
    </p:spTree>
    <p:extLst>
      <p:ext uri="{BB962C8B-B14F-4D97-AF65-F5344CB8AC3E}">
        <p14:creationId xmlns:p14="http://schemas.microsoft.com/office/powerpoint/2010/main" val="22283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Schwarz ">
  <a:themeElements>
    <a:clrScheme name="Benutzerdefiniert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D0AE"/>
      </a:hlink>
      <a:folHlink>
        <a:srgbClr val="E8BB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Schwarz .thmx</Template>
  <TotalTime>0</TotalTime>
  <Words>439</Words>
  <Application>Microsoft Macintosh PowerPoint</Application>
  <PresentationFormat>Bildschirmpräsentation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 Schwarz </vt:lpstr>
      <vt:lpstr>Postdemokratie mit e-voting</vt:lpstr>
      <vt:lpstr>Demokratie 5.0</vt:lpstr>
      <vt:lpstr>Demokratie 5.0</vt:lpstr>
      <vt:lpstr>NSA: “e-voting bettelt darum, ausgebeutet zu werden”</vt:lpstr>
      <vt:lpstr>Ist e-voting nur scheinbar harmlos…</vt:lpstr>
      <vt:lpstr>… oder haben Schweizer Forscher etwa den heiligen Gral gefunden?</vt:lpstr>
      <vt:lpstr>e-voting Schweiz: die Befürworter</vt:lpstr>
      <vt:lpstr>… doch IT-Sicherheit existiert nicht</vt:lpstr>
      <vt:lpstr>Hauptproblem: Skalierbarkeit</vt:lpstr>
      <vt:lpstr>Trick der Befürworter: Ausschliessliche Betrachtung der Software</vt:lpstr>
      <vt:lpstr>Hauptproblem: unsichere Plattform</vt:lpstr>
      <vt:lpstr>Hauptproblem: Vertrauen der Bürger</vt:lpstr>
      <vt:lpstr>Wie wird das Schweizer Volk entscheiden?</vt:lpstr>
    </vt:vector>
  </TitlesOfParts>
  <Company>pibit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Volker Birk</dc:creator>
  <cp:lastModifiedBy>Volker Birk</cp:lastModifiedBy>
  <cp:revision>118</cp:revision>
  <dcterms:created xsi:type="dcterms:W3CDTF">2014-03-13T08:31:35Z</dcterms:created>
  <dcterms:modified xsi:type="dcterms:W3CDTF">2018-11-22T13:55:25Z</dcterms:modified>
</cp:coreProperties>
</file>