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9"/>
  </p:notesMasterIdLst>
  <p:sldIdLst>
    <p:sldId id="256" r:id="rId2"/>
    <p:sldId id="257" r:id="rId3"/>
    <p:sldId id="258" r:id="rId4"/>
    <p:sldId id="272" r:id="rId5"/>
    <p:sldId id="297" r:id="rId6"/>
    <p:sldId id="267" r:id="rId7"/>
    <p:sldId id="268" r:id="rId8"/>
    <p:sldId id="292" r:id="rId9"/>
    <p:sldId id="260" r:id="rId10"/>
    <p:sldId id="259" r:id="rId11"/>
    <p:sldId id="262" r:id="rId12"/>
    <p:sldId id="263" r:id="rId13"/>
    <p:sldId id="266" r:id="rId14"/>
    <p:sldId id="285" r:id="rId15"/>
    <p:sldId id="296" r:id="rId16"/>
    <p:sldId id="294" r:id="rId17"/>
    <p:sldId id="293" r:id="rId18"/>
    <p:sldId id="295" r:id="rId19"/>
    <p:sldId id="276" r:id="rId20"/>
    <p:sldId id="279" r:id="rId21"/>
    <p:sldId id="303" r:id="rId22"/>
    <p:sldId id="280" r:id="rId23"/>
    <p:sldId id="304" r:id="rId24"/>
    <p:sldId id="299" r:id="rId25"/>
    <p:sldId id="298" r:id="rId26"/>
    <p:sldId id="288" r:id="rId27"/>
    <p:sldId id="300" r:id="rId28"/>
    <p:sldId id="286" r:id="rId29"/>
    <p:sldId id="301" r:id="rId30"/>
    <p:sldId id="287" r:id="rId31"/>
    <p:sldId id="305" r:id="rId32"/>
    <p:sldId id="306" r:id="rId33"/>
    <p:sldId id="307" r:id="rId34"/>
    <p:sldId id="302" r:id="rId35"/>
    <p:sldId id="282" r:id="rId36"/>
    <p:sldId id="281" r:id="rId37"/>
    <p:sldId id="291" r:id="rId3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25"/>
    <p:restoredTop sz="94413"/>
  </p:normalViewPr>
  <p:slideViewPr>
    <p:cSldViewPr snapToGrid="0">
      <p:cViewPr varScale="1">
        <p:scale>
          <a:sx n="131" d="100"/>
          <a:sy n="131" d="100"/>
        </p:scale>
        <p:origin x="184" y="5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863806c58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2863806c58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5089c30195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25089c30195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2868fde50f4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1" name="Google Shape;251;g2868fde50f4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863806c589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863806c589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863806c589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2863806c589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863806c589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 name="Google Shape;219;g2863806c589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25089c30195_0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25089c30195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25089c30195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25089c30195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5089c30195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5089c30195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25089c30195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25089c30195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25089c30195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25089c30195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28901abd76c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28901abd76c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25089c30195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25089c30195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6778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863806c5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863806c5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3704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5089c30195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25089c30195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25089c30195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25089c30195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25089c30195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25089c3019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8F969-4AA7-9100-CD1C-FFEFC5419C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71650F-8D12-2971-68F1-37407101054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4F4323-5AFE-A0C6-B0DF-903723D26DE6}"/>
              </a:ext>
            </a:extLst>
          </p:cNvPr>
          <p:cNvSpPr>
            <a:spLocks noGrp="1"/>
          </p:cNvSpPr>
          <p:nvPr>
            <p:ph type="dt" sz="half" idx="10"/>
          </p:nvPr>
        </p:nvSpPr>
        <p:spPr/>
        <p:txBody>
          <a:bodyPr/>
          <a:lstStyle/>
          <a:p>
            <a:fld id="{84795495-CB5C-9E4D-A205-B5C800A51896}" type="datetimeFigureOut">
              <a:rPr lang="en-US" smtClean="0"/>
              <a:t>2/9/24</a:t>
            </a:fld>
            <a:endParaRPr lang="en-US"/>
          </a:p>
        </p:txBody>
      </p:sp>
      <p:sp>
        <p:nvSpPr>
          <p:cNvPr id="5" name="Footer Placeholder 4">
            <a:extLst>
              <a:ext uri="{FF2B5EF4-FFF2-40B4-BE49-F238E27FC236}">
                <a16:creationId xmlns:a16="http://schemas.microsoft.com/office/drawing/2014/main" id="{FC3DB7B5-DEB5-DC37-B4D9-DA90090F9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5328D-9902-0E8E-697B-BBBEF6DE5438}"/>
              </a:ext>
            </a:extLst>
          </p:cNvPr>
          <p:cNvSpPr>
            <a:spLocks noGrp="1"/>
          </p:cNvSpPr>
          <p:nvPr>
            <p:ph type="sldNum" sz="quarter" idx="12"/>
          </p:nvPr>
        </p:nvSpPr>
        <p:spPr/>
        <p:txBody>
          <a:bodyPr/>
          <a:lstStyle/>
          <a:p>
            <a:fld id="{6616C1C1-C011-7E4D-8251-8D79990A72EA}" type="slidenum">
              <a:rPr lang="en-US" smtClean="0"/>
              <a:t>‹#›</a:t>
            </a:fld>
            <a:endParaRPr lang="en-US"/>
          </a:p>
        </p:txBody>
      </p:sp>
    </p:spTree>
    <p:extLst>
      <p:ext uri="{BB962C8B-B14F-4D97-AF65-F5344CB8AC3E}">
        <p14:creationId xmlns:p14="http://schemas.microsoft.com/office/powerpoint/2010/main" val="1541704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image" Target="../media/image51.jpe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xml"/><Relationship Id="rId5" Type="http://schemas.openxmlformats.org/officeDocument/2006/relationships/image" Target="../media/image63.pn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2.xml"/><Relationship Id="rId5" Type="http://schemas.openxmlformats.org/officeDocument/2006/relationships/image" Target="../media/image68.png"/><Relationship Id="rId4" Type="http://schemas.openxmlformats.org/officeDocument/2006/relationships/image" Target="../media/image67.png"/></Relationships>
</file>

<file path=ppt/slides/_rels/slide3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 Id="rId4" Type="http://schemas.openxmlformats.org/officeDocument/2006/relationships/image" Target="../media/image7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hyperlink" Target="mailto:Kevin.McKernan@medicinalgenomics.com" TargetMode="Externa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212500" y="369725"/>
            <a:ext cx="8520600" cy="1182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580"/>
              <a:t>Plasmid derived dsDNA contamination in mRNA vaccines</a:t>
            </a:r>
            <a:endParaRPr sz="3580"/>
          </a:p>
        </p:txBody>
      </p:sp>
      <p:sp>
        <p:nvSpPr>
          <p:cNvPr id="55" name="Google Shape;55;p13"/>
          <p:cNvSpPr txBox="1"/>
          <p:nvPr/>
        </p:nvSpPr>
        <p:spPr>
          <a:xfrm>
            <a:off x="162325" y="4094050"/>
            <a:ext cx="3527932"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dirty="0"/>
              <a:t>Kevin McKernan, </a:t>
            </a:r>
            <a:endParaRPr sz="1600" dirty="0"/>
          </a:p>
          <a:p>
            <a:pPr marL="0" lvl="0" indent="0" algn="l" rtl="0">
              <a:spcBef>
                <a:spcPts val="0"/>
              </a:spcBef>
              <a:spcAft>
                <a:spcPts val="0"/>
              </a:spcAft>
              <a:buNone/>
            </a:pPr>
            <a:r>
              <a:rPr lang="en" sz="1600" dirty="0"/>
              <a:t>CSO Medicinal Genomics</a:t>
            </a:r>
            <a:endParaRPr sz="1600" dirty="0"/>
          </a:p>
        </p:txBody>
      </p:sp>
      <p:sp>
        <p:nvSpPr>
          <p:cNvPr id="9" name="TextBox 8">
            <a:extLst>
              <a:ext uri="{FF2B5EF4-FFF2-40B4-BE49-F238E27FC236}">
                <a16:creationId xmlns:a16="http://schemas.microsoft.com/office/drawing/2014/main" id="{B1BE108A-4423-1B6F-D019-C94B339AE576}"/>
              </a:ext>
            </a:extLst>
          </p:cNvPr>
          <p:cNvSpPr txBox="1"/>
          <p:nvPr/>
        </p:nvSpPr>
        <p:spPr>
          <a:xfrm>
            <a:off x="212500" y="1623008"/>
            <a:ext cx="4707843" cy="1200329"/>
          </a:xfrm>
          <a:prstGeom prst="rect">
            <a:avLst/>
          </a:prstGeom>
          <a:noFill/>
        </p:spPr>
        <p:txBody>
          <a:bodyPr wrap="square" rtlCol="0">
            <a:spAutoFit/>
          </a:bodyPr>
          <a:lstStyle/>
          <a:p>
            <a:r>
              <a:rPr lang="en-US" sz="2400" dirty="0"/>
              <a:t>ICS V </a:t>
            </a:r>
          </a:p>
          <a:p>
            <a:r>
              <a:rPr lang="en-US" sz="2400" dirty="0"/>
              <a:t>Feb 23, 2024</a:t>
            </a:r>
          </a:p>
          <a:p>
            <a:endParaRPr lang="en-US" sz="2400" dirty="0"/>
          </a:p>
        </p:txBody>
      </p:sp>
      <p:pic>
        <p:nvPicPr>
          <p:cNvPr id="2" name="Picture 1">
            <a:extLst>
              <a:ext uri="{FF2B5EF4-FFF2-40B4-BE49-F238E27FC236}">
                <a16:creationId xmlns:a16="http://schemas.microsoft.com/office/drawing/2014/main" id="{B33B0DF4-A0A5-AB44-85BC-4383DEFF7F7B}"/>
              </a:ext>
            </a:extLst>
          </p:cNvPr>
          <p:cNvPicPr>
            <a:picLocks noChangeAspect="1"/>
          </p:cNvPicPr>
          <p:nvPr/>
        </p:nvPicPr>
        <p:blipFill>
          <a:blip r:embed="rId3"/>
          <a:stretch>
            <a:fillRect/>
          </a:stretch>
        </p:blipFill>
        <p:spPr>
          <a:xfrm>
            <a:off x="2413000" y="1871550"/>
            <a:ext cx="4318000" cy="2222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sp>
        <p:nvSpPr>
          <p:cNvPr id="76" name="Google Shape;76;p16"/>
          <p:cNvSpPr txBox="1">
            <a:spLocks noGrp="1"/>
          </p:cNvSpPr>
          <p:nvPr>
            <p:ph type="title"/>
          </p:nvPr>
        </p:nvSpPr>
        <p:spPr>
          <a:xfrm>
            <a:off x="0" y="0"/>
            <a:ext cx="8520600" cy="572700"/>
          </a:xfrm>
          <a:prstGeom prst="rect">
            <a:avLst/>
          </a:prstGeom>
        </p:spPr>
        <p:txBody>
          <a:bodyPr spcFirstLastPara="1" wrap="square" lIns="91425" tIns="91425" rIns="91425" bIns="91425" anchor="t" anchorCtr="0">
            <a:normAutofit/>
          </a:bodyPr>
          <a:lstStyle/>
          <a:p>
            <a:pPr marL="457200" lvl="0" indent="457200" algn="ctr" rtl="0">
              <a:spcBef>
                <a:spcPts val="0"/>
              </a:spcBef>
              <a:spcAft>
                <a:spcPts val="0"/>
              </a:spcAft>
              <a:buSzPts val="990"/>
              <a:buNone/>
            </a:pPr>
            <a:r>
              <a:rPr lang="en" sz="2420"/>
              <a:t>Process 1 (IVT) vs Process 2 (E.coli)</a:t>
            </a:r>
            <a:endParaRPr sz="2420"/>
          </a:p>
        </p:txBody>
      </p:sp>
      <p:pic>
        <p:nvPicPr>
          <p:cNvPr id="77" name="Google Shape;77;p16"/>
          <p:cNvPicPr preferRelativeResize="0"/>
          <p:nvPr/>
        </p:nvPicPr>
        <p:blipFill>
          <a:blip r:embed="rId3">
            <a:alphaModFix/>
          </a:blip>
          <a:stretch>
            <a:fillRect/>
          </a:stretch>
        </p:blipFill>
        <p:spPr>
          <a:xfrm>
            <a:off x="80275" y="620950"/>
            <a:ext cx="4563875" cy="3070223"/>
          </a:xfrm>
          <a:prstGeom prst="rect">
            <a:avLst/>
          </a:prstGeom>
          <a:noFill/>
          <a:ln>
            <a:noFill/>
          </a:ln>
        </p:spPr>
      </p:pic>
      <p:pic>
        <p:nvPicPr>
          <p:cNvPr id="78" name="Google Shape;78;p16"/>
          <p:cNvPicPr preferRelativeResize="0"/>
          <p:nvPr/>
        </p:nvPicPr>
        <p:blipFill>
          <a:blip r:embed="rId4">
            <a:alphaModFix/>
          </a:blip>
          <a:stretch>
            <a:fillRect/>
          </a:stretch>
        </p:blipFill>
        <p:spPr>
          <a:xfrm>
            <a:off x="5506190" y="620950"/>
            <a:ext cx="3500735" cy="4522550"/>
          </a:xfrm>
          <a:prstGeom prst="rect">
            <a:avLst/>
          </a:prstGeom>
          <a:noFill/>
          <a:ln>
            <a:noFill/>
          </a:ln>
        </p:spPr>
      </p:pic>
      <p:sp>
        <p:nvSpPr>
          <p:cNvPr id="79" name="Google Shape;79;p16"/>
          <p:cNvSpPr txBox="1"/>
          <p:nvPr/>
        </p:nvSpPr>
        <p:spPr>
          <a:xfrm>
            <a:off x="243475" y="3931750"/>
            <a:ext cx="42114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The trial was run on Process 1 lots</a:t>
            </a:r>
            <a:endParaRPr/>
          </a:p>
          <a:p>
            <a:pPr marL="0" lvl="0" indent="0" algn="l" rtl="0">
              <a:spcBef>
                <a:spcPts val="0"/>
              </a:spcBef>
              <a:spcAft>
                <a:spcPts val="0"/>
              </a:spcAft>
              <a:buNone/>
            </a:pPr>
            <a:r>
              <a:rPr lang="en"/>
              <a:t>250 people received Process 2 lots (plasmids)</a:t>
            </a:r>
            <a:endParaRPr/>
          </a:p>
          <a:p>
            <a:pPr marL="0" lvl="0" indent="0" algn="l" rtl="0">
              <a:spcBef>
                <a:spcPts val="0"/>
              </a:spcBef>
              <a:spcAft>
                <a:spcPts val="0"/>
              </a:spcAft>
              <a:buNone/>
            </a:pPr>
            <a:r>
              <a:rPr lang="en"/>
              <a:t>The world received Process 2 lots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9"/>
          <p:cNvSpPr txBox="1">
            <a:spLocks noGrp="1"/>
          </p:cNvSpPr>
          <p:nvPr>
            <p:ph type="title"/>
          </p:nvPr>
        </p:nvSpPr>
        <p:spPr>
          <a:xfrm>
            <a:off x="45100" y="38325"/>
            <a:ext cx="42834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120"/>
              <a:t>Independent Illumina sequencing</a:t>
            </a:r>
            <a:endParaRPr sz="2120"/>
          </a:p>
        </p:txBody>
      </p:sp>
      <p:pic>
        <p:nvPicPr>
          <p:cNvPr id="115" name="Google Shape;115;p19"/>
          <p:cNvPicPr preferRelativeResize="0"/>
          <p:nvPr/>
        </p:nvPicPr>
        <p:blipFill rotWithShape="1">
          <a:blip r:embed="rId3">
            <a:alphaModFix/>
          </a:blip>
          <a:srcRect l="9927" t="9007" r="5370" b="3541"/>
          <a:stretch/>
        </p:blipFill>
        <p:spPr>
          <a:xfrm>
            <a:off x="7000" y="900500"/>
            <a:ext cx="4321551" cy="4235016"/>
          </a:xfrm>
          <a:prstGeom prst="rect">
            <a:avLst/>
          </a:prstGeom>
          <a:noFill/>
          <a:ln>
            <a:noFill/>
          </a:ln>
        </p:spPr>
      </p:pic>
      <p:pic>
        <p:nvPicPr>
          <p:cNvPr id="116" name="Google Shape;116;p19"/>
          <p:cNvPicPr preferRelativeResize="0"/>
          <p:nvPr/>
        </p:nvPicPr>
        <p:blipFill>
          <a:blip r:embed="rId4">
            <a:alphaModFix/>
          </a:blip>
          <a:stretch>
            <a:fillRect/>
          </a:stretch>
        </p:blipFill>
        <p:spPr>
          <a:xfrm>
            <a:off x="4977778" y="976700"/>
            <a:ext cx="3627696" cy="3820974"/>
          </a:xfrm>
          <a:prstGeom prst="rect">
            <a:avLst/>
          </a:prstGeom>
          <a:noFill/>
          <a:ln>
            <a:noFill/>
          </a:ln>
        </p:spPr>
      </p:pic>
      <p:sp>
        <p:nvSpPr>
          <p:cNvPr id="117" name="Google Shape;117;p19"/>
          <p:cNvSpPr/>
          <p:nvPr/>
        </p:nvSpPr>
        <p:spPr>
          <a:xfrm rot="-1779547">
            <a:off x="2341280" y="2361513"/>
            <a:ext cx="919694" cy="472424"/>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9"/>
          <p:cNvSpPr/>
          <p:nvPr/>
        </p:nvSpPr>
        <p:spPr>
          <a:xfrm rot="-1094229">
            <a:off x="5405698" y="3049207"/>
            <a:ext cx="906852" cy="472636"/>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t>SV40 omitted?</a:t>
            </a:r>
            <a:endParaRPr/>
          </a:p>
        </p:txBody>
      </p:sp>
      <p:sp>
        <p:nvSpPr>
          <p:cNvPr id="119" name="Google Shape;119;p19"/>
          <p:cNvSpPr txBox="1">
            <a:spLocks noGrp="1"/>
          </p:cNvSpPr>
          <p:nvPr>
            <p:ph type="title"/>
          </p:nvPr>
        </p:nvSpPr>
        <p:spPr>
          <a:xfrm>
            <a:off x="4328500" y="38325"/>
            <a:ext cx="4743300" cy="5727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SzPts val="990"/>
              <a:buNone/>
            </a:pPr>
            <a:r>
              <a:rPr lang="en" sz="2120"/>
              <a:t>What was disclosed to the EMA</a:t>
            </a:r>
            <a:endParaRPr sz="2120"/>
          </a:p>
        </p:txBody>
      </p:sp>
      <p:cxnSp>
        <p:nvCxnSpPr>
          <p:cNvPr id="120" name="Google Shape;120;p19"/>
          <p:cNvCxnSpPr/>
          <p:nvPr/>
        </p:nvCxnSpPr>
        <p:spPr>
          <a:xfrm>
            <a:off x="4328550" y="13053"/>
            <a:ext cx="15000" cy="5117400"/>
          </a:xfrm>
          <a:prstGeom prst="straightConnector1">
            <a:avLst/>
          </a:prstGeom>
          <a:noFill/>
          <a:ln w="9525" cap="flat" cmpd="sng">
            <a:solidFill>
              <a:schemeClr val="dk2"/>
            </a:solidFill>
            <a:prstDash val="solid"/>
            <a:round/>
            <a:headEnd type="none" w="med" len="med"/>
            <a:tailEnd type="none" w="med" len="med"/>
          </a:ln>
        </p:spPr>
      </p:cxnSp>
      <p:sp>
        <p:nvSpPr>
          <p:cNvPr id="121" name="Google Shape;121;p19"/>
          <p:cNvSpPr txBox="1"/>
          <p:nvPr/>
        </p:nvSpPr>
        <p:spPr>
          <a:xfrm>
            <a:off x="5771275" y="2248500"/>
            <a:ext cx="224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No sequencing provided</a:t>
            </a:r>
            <a:endParaRPr/>
          </a:p>
        </p:txBody>
      </p:sp>
      <p:sp>
        <p:nvSpPr>
          <p:cNvPr id="122" name="Google Shape;122;p19"/>
          <p:cNvSpPr txBox="1"/>
          <p:nvPr/>
        </p:nvSpPr>
        <p:spPr>
          <a:xfrm>
            <a:off x="1181325" y="3214400"/>
            <a:ext cx="1623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Raw reads public</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0"/>
          <p:cNvSpPr txBox="1">
            <a:spLocks noGrp="1"/>
          </p:cNvSpPr>
          <p:nvPr>
            <p:ph type="title"/>
          </p:nvPr>
        </p:nvSpPr>
        <p:spPr>
          <a:xfrm>
            <a:off x="311700" y="63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SV40 Enhancers are used in Gene Therapy:</a:t>
            </a:r>
            <a:endParaRPr dirty="0"/>
          </a:p>
          <a:p>
            <a:pPr marL="0" lvl="0" indent="0" algn="l" rtl="0">
              <a:spcBef>
                <a:spcPts val="0"/>
              </a:spcBef>
              <a:spcAft>
                <a:spcPts val="0"/>
              </a:spcAft>
              <a:buNone/>
            </a:pPr>
            <a:r>
              <a:rPr lang="en" dirty="0"/>
              <a:t>Nuclear Targeting Sequences (NTS)</a:t>
            </a:r>
            <a:br>
              <a:rPr lang="en" dirty="0"/>
            </a:br>
            <a:r>
              <a:rPr lang="en" dirty="0"/>
              <a:t>Fact Checkers will not address this slide!</a:t>
            </a:r>
            <a:endParaRPr dirty="0"/>
          </a:p>
          <a:p>
            <a:pPr marL="0" lvl="0" indent="0" algn="l" rtl="0">
              <a:spcBef>
                <a:spcPts val="0"/>
              </a:spcBef>
              <a:spcAft>
                <a:spcPts val="0"/>
              </a:spcAft>
              <a:buNone/>
            </a:pPr>
            <a:endParaRPr dirty="0"/>
          </a:p>
        </p:txBody>
      </p:sp>
      <p:pic>
        <p:nvPicPr>
          <p:cNvPr id="128" name="Google Shape;128;p20"/>
          <p:cNvPicPr preferRelativeResize="0"/>
          <p:nvPr/>
        </p:nvPicPr>
        <p:blipFill>
          <a:blip r:embed="rId3">
            <a:alphaModFix/>
          </a:blip>
          <a:stretch>
            <a:fillRect/>
          </a:stretch>
        </p:blipFill>
        <p:spPr>
          <a:xfrm>
            <a:off x="5357063" y="2420488"/>
            <a:ext cx="3000375" cy="1666875"/>
          </a:xfrm>
          <a:prstGeom prst="rect">
            <a:avLst/>
          </a:prstGeom>
          <a:noFill/>
          <a:ln>
            <a:noFill/>
          </a:ln>
        </p:spPr>
      </p:pic>
      <p:pic>
        <p:nvPicPr>
          <p:cNvPr id="129" name="Google Shape;129;p20"/>
          <p:cNvPicPr preferRelativeResize="0"/>
          <p:nvPr/>
        </p:nvPicPr>
        <p:blipFill>
          <a:blip r:embed="rId4">
            <a:alphaModFix/>
          </a:blip>
          <a:stretch>
            <a:fillRect/>
          </a:stretch>
        </p:blipFill>
        <p:spPr>
          <a:xfrm>
            <a:off x="387725" y="1914125"/>
            <a:ext cx="4591401" cy="27642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311700" y="75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Limitations- Expired lots</a:t>
            </a:r>
            <a:br>
              <a:rPr lang="en" dirty="0"/>
            </a:br>
            <a:r>
              <a:rPr lang="en" dirty="0"/>
              <a:t>Fact Checkers will not address this slide!</a:t>
            </a:r>
            <a:endParaRPr dirty="0"/>
          </a:p>
        </p:txBody>
      </p:sp>
      <p:sp>
        <p:nvSpPr>
          <p:cNvPr id="159" name="Google Shape;159;p23"/>
          <p:cNvSpPr txBox="1"/>
          <p:nvPr/>
        </p:nvSpPr>
        <p:spPr>
          <a:xfrm>
            <a:off x="2528925" y="1082075"/>
            <a:ext cx="62673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rgbClr val="FF0000"/>
                </a:solidFill>
              </a:rPr>
              <a:t>The RNA integrity on arrival can be confirmed</a:t>
            </a:r>
            <a:endParaRPr>
              <a:solidFill>
                <a:srgbClr val="FF0000"/>
              </a:solidFill>
            </a:endParaRPr>
          </a:p>
        </p:txBody>
      </p:sp>
      <p:pic>
        <p:nvPicPr>
          <p:cNvPr id="160" name="Google Shape;160;p23"/>
          <p:cNvPicPr preferRelativeResize="0"/>
          <p:nvPr/>
        </p:nvPicPr>
        <p:blipFill>
          <a:blip r:embed="rId3">
            <a:alphaModFix/>
          </a:blip>
          <a:stretch>
            <a:fillRect/>
          </a:stretch>
        </p:blipFill>
        <p:spPr>
          <a:xfrm>
            <a:off x="1368150" y="1563425"/>
            <a:ext cx="6691589" cy="3139950"/>
          </a:xfrm>
          <a:prstGeom prst="rect">
            <a:avLst/>
          </a:prstGeom>
          <a:noFill/>
          <a:ln>
            <a:noFill/>
          </a:ln>
        </p:spPr>
      </p:pic>
      <p:sp>
        <p:nvSpPr>
          <p:cNvPr id="161" name="Google Shape;161;p23"/>
          <p:cNvSpPr txBox="1">
            <a:spLocks noGrp="1"/>
          </p:cNvSpPr>
          <p:nvPr>
            <p:ph type="body" idx="1"/>
          </p:nvPr>
        </p:nvSpPr>
        <p:spPr>
          <a:xfrm>
            <a:off x="136925" y="4599875"/>
            <a:ext cx="8520600" cy="4797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600" b="1" dirty="0">
                <a:solidFill>
                  <a:srgbClr val="FF0000"/>
                </a:solidFill>
              </a:rPr>
              <a:t>Expired lots were injected into patients</a:t>
            </a:r>
            <a:endParaRPr sz="1600" b="1" dirty="0">
              <a:solidFill>
                <a:srgbClr val="FF000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E38F1-4D0C-E869-9425-CD28AB463973}"/>
              </a:ext>
            </a:extLst>
          </p:cNvPr>
          <p:cNvSpPr>
            <a:spLocks noGrp="1"/>
          </p:cNvSpPr>
          <p:nvPr>
            <p:ph type="title"/>
          </p:nvPr>
        </p:nvSpPr>
        <p:spPr>
          <a:xfrm>
            <a:off x="311700" y="31368"/>
            <a:ext cx="8520600" cy="572700"/>
          </a:xfrm>
        </p:spPr>
        <p:txBody>
          <a:bodyPr>
            <a:normAutofit fontScale="90000"/>
          </a:bodyPr>
          <a:lstStyle/>
          <a:p>
            <a:r>
              <a:rPr lang="en-US" dirty="0"/>
              <a:t>Moderna Patents speak to the failure of qPCR to measure all DNA: CEO Stephane </a:t>
            </a:r>
            <a:r>
              <a:rPr lang="en-US" dirty="0" err="1"/>
              <a:t>Bancel</a:t>
            </a:r>
            <a:r>
              <a:rPr lang="en-US" dirty="0"/>
              <a:t> is an inventor.</a:t>
            </a:r>
          </a:p>
        </p:txBody>
      </p:sp>
      <p:pic>
        <p:nvPicPr>
          <p:cNvPr id="1026" name="Picture 2" descr="Image">
            <a:extLst>
              <a:ext uri="{FF2B5EF4-FFF2-40B4-BE49-F238E27FC236}">
                <a16:creationId xmlns:a16="http://schemas.microsoft.com/office/drawing/2014/main" id="{A14CC5F2-F8AF-D110-BE63-835BF164E9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1385" y="1534808"/>
            <a:ext cx="3642051" cy="34737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a:extLst>
              <a:ext uri="{FF2B5EF4-FFF2-40B4-BE49-F238E27FC236}">
                <a16:creationId xmlns:a16="http://schemas.microsoft.com/office/drawing/2014/main" id="{9E370BA7-E0C3-C532-0581-5321B0A58E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28" y="1017725"/>
            <a:ext cx="3793421" cy="4125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5815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A70DB-F814-B667-7368-B68414E43BE7}"/>
              </a:ext>
            </a:extLst>
          </p:cNvPr>
          <p:cNvSpPr>
            <a:spLocks noGrp="1"/>
          </p:cNvSpPr>
          <p:nvPr>
            <p:ph type="title"/>
          </p:nvPr>
        </p:nvSpPr>
        <p:spPr>
          <a:xfrm>
            <a:off x="1204283" y="-48956"/>
            <a:ext cx="8520600" cy="572700"/>
          </a:xfrm>
        </p:spPr>
        <p:txBody>
          <a:bodyPr>
            <a:normAutofit fontScale="90000"/>
          </a:bodyPr>
          <a:lstStyle/>
          <a:p>
            <a:r>
              <a:rPr lang="en-US" dirty="0"/>
              <a:t>How to Game the Regulators</a:t>
            </a:r>
            <a:br>
              <a:rPr lang="en-US" dirty="0"/>
            </a:br>
            <a:r>
              <a:rPr lang="en-US" sz="1800" dirty="0"/>
              <a:t>Use two different yard sticks</a:t>
            </a:r>
            <a:endParaRPr lang="en-US" dirty="0"/>
          </a:p>
        </p:txBody>
      </p:sp>
      <p:pic>
        <p:nvPicPr>
          <p:cNvPr id="2050" name="Picture 2" descr="Scales of Justice SVG, Lawyer Svg, Attorney Svg, Law Svg, Justice Clipart, Files for Cricut, Cut Files For Silhouette, Png, Dxf image 1">
            <a:extLst>
              <a:ext uri="{FF2B5EF4-FFF2-40B4-BE49-F238E27FC236}">
                <a16:creationId xmlns:a16="http://schemas.microsoft.com/office/drawing/2014/main" id="{1F14FF82-7143-8C56-DEB0-1EF7477372B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037" t="6367" r="8662" b="2597"/>
          <a:stretch/>
        </p:blipFill>
        <p:spPr bwMode="auto">
          <a:xfrm>
            <a:off x="371917" y="1683712"/>
            <a:ext cx="3531142" cy="32047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19F6255-4033-0F9C-5BD0-9724EB4AF631}"/>
              </a:ext>
            </a:extLst>
          </p:cNvPr>
          <p:cNvSpPr txBox="1"/>
          <p:nvPr/>
        </p:nvSpPr>
        <p:spPr>
          <a:xfrm>
            <a:off x="241245" y="1113955"/>
            <a:ext cx="1554480" cy="523220"/>
          </a:xfrm>
          <a:prstGeom prst="rect">
            <a:avLst/>
          </a:prstGeom>
          <a:noFill/>
        </p:spPr>
        <p:txBody>
          <a:bodyPr wrap="square" rtlCol="0">
            <a:spAutoFit/>
          </a:bodyPr>
          <a:lstStyle/>
          <a:p>
            <a:r>
              <a:rPr lang="en-US" dirty="0"/>
              <a:t>Inflate RNA with </a:t>
            </a:r>
            <a:r>
              <a:rPr lang="en-US" dirty="0" err="1"/>
              <a:t>RiboGreen</a:t>
            </a:r>
            <a:endParaRPr lang="en-US" dirty="0"/>
          </a:p>
        </p:txBody>
      </p:sp>
      <p:sp>
        <p:nvSpPr>
          <p:cNvPr id="5" name="TextBox 4">
            <a:extLst>
              <a:ext uri="{FF2B5EF4-FFF2-40B4-BE49-F238E27FC236}">
                <a16:creationId xmlns:a16="http://schemas.microsoft.com/office/drawing/2014/main" id="{5A7A5837-AF78-4F77-E6C2-426F0490AEA2}"/>
              </a:ext>
            </a:extLst>
          </p:cNvPr>
          <p:cNvSpPr txBox="1"/>
          <p:nvPr/>
        </p:nvSpPr>
        <p:spPr>
          <a:xfrm>
            <a:off x="2796378" y="1113955"/>
            <a:ext cx="1554480" cy="523220"/>
          </a:xfrm>
          <a:prstGeom prst="rect">
            <a:avLst/>
          </a:prstGeom>
          <a:noFill/>
        </p:spPr>
        <p:txBody>
          <a:bodyPr wrap="square" rtlCol="0">
            <a:spAutoFit/>
          </a:bodyPr>
          <a:lstStyle/>
          <a:p>
            <a:r>
              <a:rPr lang="en-US" dirty="0"/>
              <a:t>Deflate DNA with qPCR</a:t>
            </a:r>
          </a:p>
        </p:txBody>
      </p:sp>
      <p:sp>
        <p:nvSpPr>
          <p:cNvPr id="6" name="TextBox 5">
            <a:extLst>
              <a:ext uri="{FF2B5EF4-FFF2-40B4-BE49-F238E27FC236}">
                <a16:creationId xmlns:a16="http://schemas.microsoft.com/office/drawing/2014/main" id="{E87DF4E3-1F3A-8C7A-BD57-991207EFF654}"/>
              </a:ext>
            </a:extLst>
          </p:cNvPr>
          <p:cNvSpPr txBox="1"/>
          <p:nvPr/>
        </p:nvSpPr>
        <p:spPr>
          <a:xfrm>
            <a:off x="177691" y="801579"/>
            <a:ext cx="5982511" cy="307777"/>
          </a:xfrm>
          <a:prstGeom prst="rect">
            <a:avLst/>
          </a:prstGeom>
          <a:noFill/>
        </p:spPr>
        <p:txBody>
          <a:bodyPr wrap="square" rtlCol="0">
            <a:spAutoFit/>
          </a:bodyPr>
          <a:lstStyle/>
          <a:p>
            <a:r>
              <a:rPr lang="en-US" dirty="0"/>
              <a:t>EMA regulations are a Ratio of RNA:DNA of 3030:1</a:t>
            </a:r>
          </a:p>
        </p:txBody>
      </p:sp>
      <p:pic>
        <p:nvPicPr>
          <p:cNvPr id="2052" name="Picture 4" descr="ABI QS5 qPCR | ULS">
            <a:extLst>
              <a:ext uri="{FF2B5EF4-FFF2-40B4-BE49-F238E27FC236}">
                <a16:creationId xmlns:a16="http://schemas.microsoft.com/office/drawing/2014/main" id="{4E11E116-B060-FD69-FACC-40E6D066A0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5702" y="85102"/>
            <a:ext cx="2003927" cy="135063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693B99-A0C2-6267-3FA6-F1A484B18410}"/>
              </a:ext>
            </a:extLst>
          </p:cNvPr>
          <p:cNvSpPr txBox="1"/>
          <p:nvPr/>
        </p:nvSpPr>
        <p:spPr>
          <a:xfrm>
            <a:off x="6292377" y="1450122"/>
            <a:ext cx="3792489" cy="307777"/>
          </a:xfrm>
          <a:prstGeom prst="rect">
            <a:avLst/>
          </a:prstGeom>
          <a:noFill/>
        </p:spPr>
        <p:txBody>
          <a:bodyPr wrap="square" rtlCol="0">
            <a:spAutoFit/>
          </a:bodyPr>
          <a:lstStyle/>
          <a:p>
            <a:r>
              <a:rPr lang="en-US" dirty="0"/>
              <a:t>RT-qPCR measures RNA?</a:t>
            </a:r>
          </a:p>
        </p:txBody>
      </p:sp>
      <p:sp>
        <p:nvSpPr>
          <p:cNvPr id="9" name="TextBox 8">
            <a:extLst>
              <a:ext uri="{FF2B5EF4-FFF2-40B4-BE49-F238E27FC236}">
                <a16:creationId xmlns:a16="http://schemas.microsoft.com/office/drawing/2014/main" id="{27E1E52B-3E29-14B4-916A-03038A0AFC05}"/>
              </a:ext>
            </a:extLst>
          </p:cNvPr>
          <p:cNvSpPr txBox="1"/>
          <p:nvPr/>
        </p:nvSpPr>
        <p:spPr>
          <a:xfrm>
            <a:off x="6292377" y="1674907"/>
            <a:ext cx="3071164" cy="307777"/>
          </a:xfrm>
          <a:prstGeom prst="rect">
            <a:avLst/>
          </a:prstGeom>
          <a:noFill/>
        </p:spPr>
        <p:txBody>
          <a:bodyPr wrap="square" rtlCol="0">
            <a:spAutoFit/>
          </a:bodyPr>
          <a:lstStyle/>
          <a:p>
            <a:r>
              <a:rPr lang="en-US" dirty="0"/>
              <a:t>qPCR measures DNA?</a:t>
            </a:r>
          </a:p>
        </p:txBody>
      </p:sp>
      <p:sp>
        <p:nvSpPr>
          <p:cNvPr id="10" name="TextBox 9">
            <a:extLst>
              <a:ext uri="{FF2B5EF4-FFF2-40B4-BE49-F238E27FC236}">
                <a16:creationId xmlns:a16="http://schemas.microsoft.com/office/drawing/2014/main" id="{1CF700EF-726E-6B12-CE33-E56A38B398D4}"/>
              </a:ext>
            </a:extLst>
          </p:cNvPr>
          <p:cNvSpPr txBox="1"/>
          <p:nvPr/>
        </p:nvSpPr>
        <p:spPr>
          <a:xfrm>
            <a:off x="2957209" y="4290854"/>
            <a:ext cx="5764307" cy="738664"/>
          </a:xfrm>
          <a:prstGeom prst="rect">
            <a:avLst/>
          </a:prstGeom>
          <a:noFill/>
        </p:spPr>
        <p:txBody>
          <a:bodyPr wrap="square" rtlCol="0">
            <a:spAutoFit/>
          </a:bodyPr>
          <a:lstStyle/>
          <a:p>
            <a:r>
              <a:rPr lang="en-US" dirty="0"/>
              <a:t>Why did Pfizer not use qPCR for measuring RNA and DNA?</a:t>
            </a:r>
          </a:p>
          <a:p>
            <a:r>
              <a:rPr lang="en-US" dirty="0"/>
              <a:t>Because they can’t pass the spec and regulators are too inept to understand they are getting played</a:t>
            </a:r>
          </a:p>
        </p:txBody>
      </p:sp>
      <p:pic>
        <p:nvPicPr>
          <p:cNvPr id="11" name="Picture 10">
            <a:extLst>
              <a:ext uri="{FF2B5EF4-FFF2-40B4-BE49-F238E27FC236}">
                <a16:creationId xmlns:a16="http://schemas.microsoft.com/office/drawing/2014/main" id="{73844231-295F-9EE8-264A-96A06BAB91AE}"/>
              </a:ext>
            </a:extLst>
          </p:cNvPr>
          <p:cNvPicPr>
            <a:picLocks noChangeAspect="1"/>
          </p:cNvPicPr>
          <p:nvPr/>
        </p:nvPicPr>
        <p:blipFill>
          <a:blip r:embed="rId4"/>
          <a:stretch>
            <a:fillRect/>
          </a:stretch>
        </p:blipFill>
        <p:spPr>
          <a:xfrm>
            <a:off x="6852612" y="2354693"/>
            <a:ext cx="2014834" cy="1852444"/>
          </a:xfrm>
          <a:prstGeom prst="rect">
            <a:avLst/>
          </a:prstGeom>
        </p:spPr>
      </p:pic>
      <p:sp>
        <p:nvSpPr>
          <p:cNvPr id="12" name="TextBox 11">
            <a:extLst>
              <a:ext uri="{FF2B5EF4-FFF2-40B4-BE49-F238E27FC236}">
                <a16:creationId xmlns:a16="http://schemas.microsoft.com/office/drawing/2014/main" id="{8811FD5B-AD35-3FDF-4BAC-1A6F43C2360B}"/>
              </a:ext>
            </a:extLst>
          </p:cNvPr>
          <p:cNvSpPr txBox="1"/>
          <p:nvPr/>
        </p:nvSpPr>
        <p:spPr>
          <a:xfrm>
            <a:off x="3591865" y="2918656"/>
            <a:ext cx="3225374" cy="307777"/>
          </a:xfrm>
          <a:prstGeom prst="rect">
            <a:avLst/>
          </a:prstGeom>
          <a:noFill/>
        </p:spPr>
        <p:txBody>
          <a:bodyPr wrap="square" rtlCol="0">
            <a:spAutoFit/>
          </a:bodyPr>
          <a:lstStyle/>
          <a:p>
            <a:r>
              <a:rPr lang="en-US" dirty="0" err="1"/>
              <a:t>Pfizers</a:t>
            </a:r>
            <a:r>
              <a:rPr lang="en-US" dirty="0"/>
              <a:t> primers target RNA and DNA?</a:t>
            </a:r>
          </a:p>
        </p:txBody>
      </p:sp>
      <p:sp>
        <p:nvSpPr>
          <p:cNvPr id="13" name="Right Arrow 12">
            <a:extLst>
              <a:ext uri="{FF2B5EF4-FFF2-40B4-BE49-F238E27FC236}">
                <a16:creationId xmlns:a16="http://schemas.microsoft.com/office/drawing/2014/main" id="{DD142AAF-5E79-D974-BBD7-219953EC9D23}"/>
              </a:ext>
            </a:extLst>
          </p:cNvPr>
          <p:cNvSpPr/>
          <p:nvPr/>
        </p:nvSpPr>
        <p:spPr>
          <a:xfrm>
            <a:off x="6653719" y="3021415"/>
            <a:ext cx="1089498" cy="109471"/>
          </a:xfrm>
          <a:prstGeom prst="rightArrow">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0000"/>
              </a:highlight>
            </a:endParaRPr>
          </a:p>
        </p:txBody>
      </p:sp>
    </p:spTree>
    <p:extLst>
      <p:ext uri="{BB962C8B-B14F-4D97-AF65-F5344CB8AC3E}">
        <p14:creationId xmlns:p14="http://schemas.microsoft.com/office/powerpoint/2010/main" val="2281755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87AF90-3ED9-5CA1-E112-60CB4B690C45}"/>
              </a:ext>
            </a:extLst>
          </p:cNvPr>
          <p:cNvPicPr>
            <a:picLocks noChangeAspect="1"/>
          </p:cNvPicPr>
          <p:nvPr/>
        </p:nvPicPr>
        <p:blipFill>
          <a:blip r:embed="rId2"/>
          <a:stretch>
            <a:fillRect/>
          </a:stretch>
        </p:blipFill>
        <p:spPr>
          <a:xfrm>
            <a:off x="685800" y="1076650"/>
            <a:ext cx="7772400" cy="2990200"/>
          </a:xfrm>
          <a:prstGeom prst="rect">
            <a:avLst/>
          </a:prstGeom>
        </p:spPr>
      </p:pic>
      <p:sp>
        <p:nvSpPr>
          <p:cNvPr id="5" name="TextBox 4">
            <a:extLst>
              <a:ext uri="{FF2B5EF4-FFF2-40B4-BE49-F238E27FC236}">
                <a16:creationId xmlns:a16="http://schemas.microsoft.com/office/drawing/2014/main" id="{EC66166F-F572-2916-D8D9-E7AE325C4EB0}"/>
              </a:ext>
            </a:extLst>
          </p:cNvPr>
          <p:cNvSpPr txBox="1"/>
          <p:nvPr/>
        </p:nvSpPr>
        <p:spPr>
          <a:xfrm>
            <a:off x="685800" y="119743"/>
            <a:ext cx="7326086" cy="461665"/>
          </a:xfrm>
          <a:prstGeom prst="rect">
            <a:avLst/>
          </a:prstGeom>
          <a:noFill/>
        </p:spPr>
        <p:txBody>
          <a:bodyPr wrap="square" rtlCol="0">
            <a:spAutoFit/>
          </a:bodyPr>
          <a:lstStyle/>
          <a:p>
            <a:pPr algn="ctr"/>
            <a:r>
              <a:rPr lang="en-US" sz="2400" dirty="0"/>
              <a:t>Fluorometry with RNase A</a:t>
            </a:r>
          </a:p>
        </p:txBody>
      </p:sp>
    </p:spTree>
    <p:extLst>
      <p:ext uri="{BB962C8B-B14F-4D97-AF65-F5344CB8AC3E}">
        <p14:creationId xmlns:p14="http://schemas.microsoft.com/office/powerpoint/2010/main" val="36783863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C1A75-60DB-B3D4-C439-48E9BD239A65}"/>
              </a:ext>
            </a:extLst>
          </p:cNvPr>
          <p:cNvSpPr>
            <a:spLocks noGrp="1"/>
          </p:cNvSpPr>
          <p:nvPr>
            <p:ph type="title"/>
          </p:nvPr>
        </p:nvSpPr>
        <p:spPr/>
        <p:txBody>
          <a:bodyPr>
            <a:normAutofit fontScale="90000"/>
          </a:bodyPr>
          <a:lstStyle/>
          <a:p>
            <a:endParaRPr lang="en-US" dirty="0"/>
          </a:p>
        </p:txBody>
      </p:sp>
      <p:pic>
        <p:nvPicPr>
          <p:cNvPr id="7170" name="Picture 2">
            <a:extLst>
              <a:ext uri="{FF2B5EF4-FFF2-40B4-BE49-F238E27FC236}">
                <a16:creationId xmlns:a16="http://schemas.microsoft.com/office/drawing/2014/main" id="{D2167258-2123-A7EA-1ED7-B8D8C41622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 y="0"/>
            <a:ext cx="9083675"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F606CED-E499-002E-AAE4-500247B693A1}"/>
              </a:ext>
            </a:extLst>
          </p:cNvPr>
          <p:cNvSpPr/>
          <p:nvPr/>
        </p:nvSpPr>
        <p:spPr>
          <a:xfrm>
            <a:off x="3108960" y="1670858"/>
            <a:ext cx="2269375" cy="789709"/>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9AC49DED-15C2-CF2E-C641-91484F9A1A27}"/>
              </a:ext>
            </a:extLst>
          </p:cNvPr>
          <p:cNvSpPr txBox="1"/>
          <p:nvPr/>
        </p:nvSpPr>
        <p:spPr>
          <a:xfrm>
            <a:off x="3408218" y="1670858"/>
            <a:ext cx="1342505" cy="307777"/>
          </a:xfrm>
          <a:prstGeom prst="rect">
            <a:avLst/>
          </a:prstGeom>
          <a:noFill/>
        </p:spPr>
        <p:txBody>
          <a:bodyPr wrap="square" rtlCol="0">
            <a:spAutoFit/>
          </a:bodyPr>
          <a:lstStyle/>
          <a:p>
            <a:r>
              <a:rPr lang="en-US" dirty="0"/>
              <a:t>Over the Limit</a:t>
            </a:r>
          </a:p>
        </p:txBody>
      </p:sp>
    </p:spTree>
    <p:extLst>
      <p:ext uri="{BB962C8B-B14F-4D97-AF65-F5344CB8AC3E}">
        <p14:creationId xmlns:p14="http://schemas.microsoft.com/office/powerpoint/2010/main" val="2245255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0433-19A7-3A21-16B1-587540B1EC4B}"/>
              </a:ext>
            </a:extLst>
          </p:cNvPr>
          <p:cNvSpPr>
            <a:spLocks noGrp="1"/>
          </p:cNvSpPr>
          <p:nvPr>
            <p:ph type="title"/>
          </p:nvPr>
        </p:nvSpPr>
        <p:spPr>
          <a:xfrm>
            <a:off x="232702" y="0"/>
            <a:ext cx="8520600" cy="572700"/>
          </a:xfrm>
        </p:spPr>
        <p:txBody>
          <a:bodyPr>
            <a:normAutofit fontScale="90000"/>
          </a:bodyPr>
          <a:lstStyle/>
          <a:p>
            <a:pPr algn="ctr"/>
            <a:r>
              <a:rPr lang="en-US" dirty="0"/>
              <a:t>~20 fold higher than previous vaccines</a:t>
            </a:r>
            <a:br>
              <a:rPr lang="en-US" dirty="0"/>
            </a:br>
            <a:r>
              <a:rPr lang="en-US" b="1" dirty="0"/>
              <a:t>Lot 1F1042A </a:t>
            </a:r>
            <a:r>
              <a:rPr lang="en-US" b="1" dirty="0" err="1"/>
              <a:t>BioNtech</a:t>
            </a:r>
            <a:endParaRPr lang="en-US" b="1" dirty="0"/>
          </a:p>
        </p:txBody>
      </p:sp>
      <p:pic>
        <p:nvPicPr>
          <p:cNvPr id="1026" name="Picture 2">
            <a:extLst>
              <a:ext uri="{FF2B5EF4-FFF2-40B4-BE49-F238E27FC236}">
                <a16:creationId xmlns:a16="http://schemas.microsoft.com/office/drawing/2014/main" id="{04F9F897-F955-7D9A-80AE-8EBF4A6AD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523" y="1351580"/>
            <a:ext cx="6791498" cy="379192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D0984A3-877C-2BCF-3C6B-6DC02ECC4BAE}"/>
              </a:ext>
            </a:extLst>
          </p:cNvPr>
          <p:cNvSpPr txBox="1"/>
          <p:nvPr/>
        </p:nvSpPr>
        <p:spPr>
          <a:xfrm>
            <a:off x="3873729" y="2263974"/>
            <a:ext cx="781397" cy="171656"/>
          </a:xfrm>
          <a:prstGeom prst="rect">
            <a:avLst/>
          </a:prstGeom>
          <a:noFill/>
          <a:ln w="57150">
            <a:solidFill>
              <a:srgbClr val="FF0000"/>
            </a:solidFill>
          </a:ln>
        </p:spPr>
        <p:txBody>
          <a:bodyPr wrap="square" rtlCol="0">
            <a:spAutoFit/>
          </a:bodyPr>
          <a:lstStyle/>
          <a:p>
            <a:endParaRPr lang="en-US" dirty="0"/>
          </a:p>
        </p:txBody>
      </p:sp>
      <p:sp>
        <p:nvSpPr>
          <p:cNvPr id="5" name="TextBox 4">
            <a:extLst>
              <a:ext uri="{FF2B5EF4-FFF2-40B4-BE49-F238E27FC236}">
                <a16:creationId xmlns:a16="http://schemas.microsoft.com/office/drawing/2014/main" id="{64670F86-FACB-F598-3735-CBD11B32ED2A}"/>
              </a:ext>
            </a:extLst>
          </p:cNvPr>
          <p:cNvSpPr txBox="1"/>
          <p:nvPr/>
        </p:nvSpPr>
        <p:spPr>
          <a:xfrm>
            <a:off x="6010102" y="1043803"/>
            <a:ext cx="2743200" cy="307777"/>
          </a:xfrm>
          <a:prstGeom prst="rect">
            <a:avLst/>
          </a:prstGeom>
          <a:noFill/>
        </p:spPr>
        <p:txBody>
          <a:bodyPr wrap="square" rtlCol="0">
            <a:spAutoFit/>
          </a:bodyPr>
          <a:lstStyle/>
          <a:p>
            <a:r>
              <a:rPr lang="en-US" dirty="0"/>
              <a:t>Ulrike </a:t>
            </a:r>
            <a:r>
              <a:rPr lang="en-US" dirty="0" err="1"/>
              <a:t>Kaemmerer</a:t>
            </a:r>
            <a:endParaRPr lang="en-US" dirty="0"/>
          </a:p>
        </p:txBody>
      </p:sp>
      <p:sp>
        <p:nvSpPr>
          <p:cNvPr id="6" name="TextBox 5">
            <a:extLst>
              <a:ext uri="{FF2B5EF4-FFF2-40B4-BE49-F238E27FC236}">
                <a16:creationId xmlns:a16="http://schemas.microsoft.com/office/drawing/2014/main" id="{7AD8EE42-7559-38C8-1F11-4F073FCBBD00}"/>
              </a:ext>
            </a:extLst>
          </p:cNvPr>
          <p:cNvSpPr txBox="1"/>
          <p:nvPr/>
        </p:nvSpPr>
        <p:spPr>
          <a:xfrm>
            <a:off x="3889939" y="1754979"/>
            <a:ext cx="781397" cy="171656"/>
          </a:xfrm>
          <a:prstGeom prst="rect">
            <a:avLst/>
          </a:prstGeom>
          <a:noFill/>
          <a:ln w="57150">
            <a:solidFill>
              <a:srgbClr val="FF0000"/>
            </a:solidFill>
          </a:ln>
        </p:spPr>
        <p:txBody>
          <a:bodyPr wrap="square" rtlCol="0">
            <a:spAutoFit/>
          </a:bodyPr>
          <a:lstStyle/>
          <a:p>
            <a:endParaRPr lang="en-US" dirty="0"/>
          </a:p>
        </p:txBody>
      </p:sp>
    </p:spTree>
    <p:extLst>
      <p:ext uri="{BB962C8B-B14F-4D97-AF65-F5344CB8AC3E}">
        <p14:creationId xmlns:p14="http://schemas.microsoft.com/office/powerpoint/2010/main" val="2922550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3"/>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FDA guidelines were derived from Cell Substrate gDNA</a:t>
            </a:r>
            <a:endParaRPr/>
          </a:p>
          <a:p>
            <a:pPr marL="0" lvl="0" indent="0" algn="l" rtl="0">
              <a:spcBef>
                <a:spcPts val="0"/>
              </a:spcBef>
              <a:spcAft>
                <a:spcPts val="0"/>
              </a:spcAft>
              <a:buNone/>
            </a:pPr>
            <a:endParaRPr/>
          </a:p>
        </p:txBody>
      </p:sp>
      <p:pic>
        <p:nvPicPr>
          <p:cNvPr id="254" name="Google Shape;254;p33"/>
          <p:cNvPicPr preferRelativeResize="0"/>
          <p:nvPr/>
        </p:nvPicPr>
        <p:blipFill>
          <a:blip r:embed="rId3">
            <a:alphaModFix/>
          </a:blip>
          <a:stretch>
            <a:fillRect/>
          </a:stretch>
        </p:blipFill>
        <p:spPr>
          <a:xfrm>
            <a:off x="113875" y="2320025"/>
            <a:ext cx="2793874" cy="2793874"/>
          </a:xfrm>
          <a:prstGeom prst="rect">
            <a:avLst/>
          </a:prstGeom>
          <a:noFill/>
          <a:ln>
            <a:noFill/>
          </a:ln>
        </p:spPr>
      </p:pic>
      <p:sp>
        <p:nvSpPr>
          <p:cNvPr id="255" name="Google Shape;255;p33"/>
          <p:cNvSpPr txBox="1"/>
          <p:nvPr/>
        </p:nvSpPr>
        <p:spPr>
          <a:xfrm>
            <a:off x="2024325" y="712800"/>
            <a:ext cx="4324800" cy="1207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10ng of gDNA = 1,000 copies of the human genome</a:t>
            </a:r>
            <a:endParaRPr/>
          </a:p>
          <a:p>
            <a:pPr marL="0" lvl="0" indent="0" algn="l" rtl="0">
              <a:spcBef>
                <a:spcPts val="0"/>
              </a:spcBef>
              <a:spcAft>
                <a:spcPts val="0"/>
              </a:spcAft>
              <a:buNone/>
            </a:pPr>
            <a:endParaRPr/>
          </a:p>
          <a:p>
            <a:pPr marL="0" lvl="0" indent="0" algn="l" rtl="0">
              <a:spcBef>
                <a:spcPts val="0"/>
              </a:spcBef>
              <a:spcAft>
                <a:spcPts val="0"/>
              </a:spcAft>
              <a:buNone/>
            </a:pPr>
            <a:r>
              <a:rPr lang="en"/>
              <a:t>10ng of 200bp DNA = ~50 Billion copies</a:t>
            </a:r>
            <a:endParaRPr/>
          </a:p>
          <a:p>
            <a:pPr marL="0" lvl="0" indent="0" algn="l" rtl="0">
              <a:spcBef>
                <a:spcPts val="0"/>
              </a:spcBef>
              <a:spcAft>
                <a:spcPts val="0"/>
              </a:spcAft>
              <a:buNone/>
            </a:pPr>
            <a:endParaRPr/>
          </a:p>
          <a:p>
            <a:pPr marL="0" lvl="0" indent="0" algn="l" rtl="0">
              <a:spcBef>
                <a:spcPts val="0"/>
              </a:spcBef>
              <a:spcAft>
                <a:spcPts val="0"/>
              </a:spcAft>
              <a:buNone/>
            </a:pPr>
            <a:r>
              <a:rPr lang="en"/>
              <a:t>Many more active DNA ends</a:t>
            </a:r>
            <a:endParaRPr/>
          </a:p>
          <a:p>
            <a:pPr marL="0" lvl="0" indent="0" algn="l" rtl="0">
              <a:spcBef>
                <a:spcPts val="0"/>
              </a:spcBef>
              <a:spcAft>
                <a:spcPts val="0"/>
              </a:spcAft>
              <a:buNone/>
            </a:pPr>
            <a:r>
              <a:rPr lang="en"/>
              <a:t>(3’Hydroxyls and 5’ Phosphates)</a:t>
            </a:r>
            <a:endParaRPr/>
          </a:p>
        </p:txBody>
      </p:sp>
      <p:pic>
        <p:nvPicPr>
          <p:cNvPr id="256" name="Google Shape;256;p33"/>
          <p:cNvPicPr preferRelativeResize="0"/>
          <p:nvPr/>
        </p:nvPicPr>
        <p:blipFill>
          <a:blip r:embed="rId4">
            <a:alphaModFix/>
          </a:blip>
          <a:stretch>
            <a:fillRect/>
          </a:stretch>
        </p:blipFill>
        <p:spPr>
          <a:xfrm>
            <a:off x="6035347" y="2490550"/>
            <a:ext cx="3040477" cy="2156025"/>
          </a:xfrm>
          <a:prstGeom prst="rect">
            <a:avLst/>
          </a:prstGeom>
          <a:noFill/>
          <a:ln>
            <a:noFill/>
          </a:ln>
        </p:spPr>
      </p:pic>
      <p:pic>
        <p:nvPicPr>
          <p:cNvPr id="257" name="Google Shape;257;p33"/>
          <p:cNvPicPr preferRelativeResize="0"/>
          <p:nvPr/>
        </p:nvPicPr>
        <p:blipFill>
          <a:blip r:embed="rId5">
            <a:alphaModFix/>
          </a:blip>
          <a:stretch>
            <a:fillRect/>
          </a:stretch>
        </p:blipFill>
        <p:spPr>
          <a:xfrm>
            <a:off x="3060149" y="2270525"/>
            <a:ext cx="2890972" cy="28119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4"/>
          <p:cNvSpPr txBox="1">
            <a:spLocks noGrp="1"/>
          </p:cNvSpPr>
          <p:nvPr>
            <p:ph type="ctrTitle"/>
          </p:nvPr>
        </p:nvSpPr>
        <p:spPr>
          <a:xfrm>
            <a:off x="311700" y="744575"/>
            <a:ext cx="8520600" cy="7926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t>Conflicts</a:t>
            </a:r>
            <a:endParaRPr/>
          </a:p>
        </p:txBody>
      </p:sp>
      <p:sp>
        <p:nvSpPr>
          <p:cNvPr id="63" name="Google Shape;63;p14"/>
          <p:cNvSpPr txBox="1">
            <a:spLocks noGrp="1"/>
          </p:cNvSpPr>
          <p:nvPr>
            <p:ph type="subTitle" idx="1"/>
          </p:nvPr>
        </p:nvSpPr>
        <p:spPr>
          <a:xfrm>
            <a:off x="311700" y="2238950"/>
            <a:ext cx="8520600" cy="1413300"/>
          </a:xfrm>
          <a:prstGeom prst="rect">
            <a:avLst/>
          </a:prstGeom>
        </p:spPr>
        <p:txBody>
          <a:bodyPr spcFirstLastPara="1" wrap="square" lIns="91425" tIns="91425" rIns="91425" bIns="91425" anchor="t" anchorCtr="0">
            <a:normAutofit fontScale="77500" lnSpcReduction="20000"/>
          </a:bodyPr>
          <a:lstStyle/>
          <a:p>
            <a:pPr marL="0" lvl="0" indent="0" algn="ctr" rtl="0">
              <a:spcBef>
                <a:spcPts val="0"/>
              </a:spcBef>
              <a:spcAft>
                <a:spcPts val="0"/>
              </a:spcAft>
              <a:buNone/>
            </a:pPr>
            <a:r>
              <a:rPr lang="en" dirty="0"/>
              <a:t>We do not participate in any C19 related business</a:t>
            </a:r>
            <a:endParaRPr dirty="0"/>
          </a:p>
          <a:p>
            <a:pPr marL="0" lvl="0" indent="0" algn="ctr" rtl="0">
              <a:spcBef>
                <a:spcPts val="0"/>
              </a:spcBef>
              <a:spcAft>
                <a:spcPts val="0"/>
              </a:spcAft>
              <a:buNone/>
            </a:pPr>
            <a:r>
              <a:rPr lang="en" dirty="0"/>
              <a:t>We manufacture qPCR kits for the agricultural genomics space</a:t>
            </a:r>
            <a:endParaRPr dirty="0"/>
          </a:p>
          <a:p>
            <a:pPr marL="0" lvl="0" indent="0" algn="ctr" rtl="0">
              <a:spcBef>
                <a:spcPts val="0"/>
              </a:spcBef>
              <a:spcAft>
                <a:spcPts val="0"/>
              </a:spcAft>
              <a:buNone/>
            </a:pPr>
            <a:r>
              <a:rPr lang="en" dirty="0"/>
              <a:t>We authored 2 </a:t>
            </a:r>
            <a:r>
              <a:rPr lang="en" dirty="0" err="1"/>
              <a:t>PrePrints</a:t>
            </a:r>
            <a:r>
              <a:rPr lang="en" dirty="0"/>
              <a:t> on dsDNA contamination in mRNA vaccines</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6"/>
          <p:cNvSpPr txBox="1">
            <a:spLocks noGrp="1"/>
          </p:cNvSpPr>
          <p:nvPr>
            <p:ph type="title"/>
          </p:nvPr>
        </p:nvSpPr>
        <p:spPr>
          <a:xfrm>
            <a:off x="311700" y="1994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modRNA is found in Heart Tissue 30 days after vax</a:t>
            </a:r>
            <a:endParaRPr/>
          </a:p>
        </p:txBody>
      </p:sp>
      <p:sp>
        <p:nvSpPr>
          <p:cNvPr id="278" name="Google Shape;278;p3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79" name="Google Shape;279;p36"/>
          <p:cNvPicPr preferRelativeResize="0"/>
          <p:nvPr/>
        </p:nvPicPr>
        <p:blipFill>
          <a:blip r:embed="rId3">
            <a:alphaModFix/>
          </a:blip>
          <a:stretch>
            <a:fillRect/>
          </a:stretch>
        </p:blipFill>
        <p:spPr>
          <a:xfrm>
            <a:off x="664600" y="931850"/>
            <a:ext cx="2929726" cy="3906301"/>
          </a:xfrm>
          <a:prstGeom prst="rect">
            <a:avLst/>
          </a:prstGeom>
          <a:noFill/>
          <a:ln>
            <a:noFill/>
          </a:ln>
        </p:spPr>
      </p:pic>
      <p:pic>
        <p:nvPicPr>
          <p:cNvPr id="280" name="Google Shape;280;p36"/>
          <p:cNvPicPr preferRelativeResize="0"/>
          <p:nvPr/>
        </p:nvPicPr>
        <p:blipFill>
          <a:blip r:embed="rId4">
            <a:alphaModFix/>
          </a:blip>
          <a:stretch>
            <a:fillRect/>
          </a:stretch>
        </p:blipFill>
        <p:spPr>
          <a:xfrm>
            <a:off x="4376150" y="1285425"/>
            <a:ext cx="4163851" cy="35527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421A6-45A4-AAD2-831C-99DBDE4EED14}"/>
              </a:ext>
            </a:extLst>
          </p:cNvPr>
          <p:cNvSpPr>
            <a:spLocks noGrp="1"/>
          </p:cNvSpPr>
          <p:nvPr>
            <p:ph type="title"/>
          </p:nvPr>
        </p:nvSpPr>
        <p:spPr/>
        <p:txBody>
          <a:bodyPr>
            <a:normAutofit fontScale="90000"/>
          </a:bodyPr>
          <a:lstStyle/>
          <a:p>
            <a:pPr algn="ctr"/>
            <a:r>
              <a:rPr lang="en-US" dirty="0"/>
              <a:t>Spike nucleic acid </a:t>
            </a:r>
            <a:r>
              <a:rPr lang="en-US" dirty="0" err="1"/>
              <a:t>persistance</a:t>
            </a:r>
            <a:endParaRPr lang="en-US" dirty="0"/>
          </a:p>
        </p:txBody>
      </p:sp>
      <p:pic>
        <p:nvPicPr>
          <p:cNvPr id="4" name="Picture 3">
            <a:extLst>
              <a:ext uri="{FF2B5EF4-FFF2-40B4-BE49-F238E27FC236}">
                <a16:creationId xmlns:a16="http://schemas.microsoft.com/office/drawing/2014/main" id="{0EF4F89D-B8BF-32B3-9337-B53FC7784A9A}"/>
              </a:ext>
            </a:extLst>
          </p:cNvPr>
          <p:cNvPicPr>
            <a:picLocks noChangeAspect="1"/>
          </p:cNvPicPr>
          <p:nvPr/>
        </p:nvPicPr>
        <p:blipFill>
          <a:blip r:embed="rId2"/>
          <a:stretch>
            <a:fillRect/>
          </a:stretch>
        </p:blipFill>
        <p:spPr>
          <a:xfrm>
            <a:off x="154057" y="1138135"/>
            <a:ext cx="5132925" cy="1697121"/>
          </a:xfrm>
          <a:prstGeom prst="rect">
            <a:avLst/>
          </a:prstGeom>
        </p:spPr>
      </p:pic>
      <p:pic>
        <p:nvPicPr>
          <p:cNvPr id="5" name="Picture 4">
            <a:extLst>
              <a:ext uri="{FF2B5EF4-FFF2-40B4-BE49-F238E27FC236}">
                <a16:creationId xmlns:a16="http://schemas.microsoft.com/office/drawing/2014/main" id="{4B05BDFB-E4D6-EB7F-8375-5E2F901B2FFA}"/>
              </a:ext>
            </a:extLst>
          </p:cNvPr>
          <p:cNvPicPr>
            <a:picLocks noChangeAspect="1"/>
          </p:cNvPicPr>
          <p:nvPr/>
        </p:nvPicPr>
        <p:blipFill>
          <a:blip r:embed="rId3"/>
          <a:stretch>
            <a:fillRect/>
          </a:stretch>
        </p:blipFill>
        <p:spPr>
          <a:xfrm>
            <a:off x="311700" y="2835256"/>
            <a:ext cx="4437409" cy="2222061"/>
          </a:xfrm>
          <a:prstGeom prst="rect">
            <a:avLst/>
          </a:prstGeom>
        </p:spPr>
      </p:pic>
      <p:sp>
        <p:nvSpPr>
          <p:cNvPr id="6" name="TextBox 5">
            <a:extLst>
              <a:ext uri="{FF2B5EF4-FFF2-40B4-BE49-F238E27FC236}">
                <a16:creationId xmlns:a16="http://schemas.microsoft.com/office/drawing/2014/main" id="{106DF59E-65F8-3912-F9CB-6F910CBB13A1}"/>
              </a:ext>
            </a:extLst>
          </p:cNvPr>
          <p:cNvSpPr txBox="1"/>
          <p:nvPr/>
        </p:nvSpPr>
        <p:spPr>
          <a:xfrm>
            <a:off x="5963055" y="1381328"/>
            <a:ext cx="1887166" cy="307777"/>
          </a:xfrm>
          <a:prstGeom prst="rect">
            <a:avLst/>
          </a:prstGeom>
          <a:noFill/>
        </p:spPr>
        <p:txBody>
          <a:bodyPr wrap="square" rtlCol="0">
            <a:spAutoFit/>
          </a:bodyPr>
          <a:lstStyle/>
          <a:p>
            <a:r>
              <a:rPr lang="en-US" dirty="0"/>
              <a:t>Found in Placenta</a:t>
            </a:r>
          </a:p>
        </p:txBody>
      </p:sp>
      <p:sp>
        <p:nvSpPr>
          <p:cNvPr id="7" name="TextBox 6">
            <a:extLst>
              <a:ext uri="{FF2B5EF4-FFF2-40B4-BE49-F238E27FC236}">
                <a16:creationId xmlns:a16="http://schemas.microsoft.com/office/drawing/2014/main" id="{47B2B978-469C-DEF8-5BAF-266D4177C493}"/>
              </a:ext>
            </a:extLst>
          </p:cNvPr>
          <p:cNvSpPr txBox="1"/>
          <p:nvPr/>
        </p:nvSpPr>
        <p:spPr>
          <a:xfrm>
            <a:off x="5891719" y="3638509"/>
            <a:ext cx="2600528" cy="307777"/>
          </a:xfrm>
          <a:prstGeom prst="rect">
            <a:avLst/>
          </a:prstGeom>
          <a:noFill/>
        </p:spPr>
        <p:txBody>
          <a:bodyPr wrap="square" rtlCol="0">
            <a:spAutoFit/>
          </a:bodyPr>
          <a:lstStyle/>
          <a:p>
            <a:r>
              <a:rPr lang="en-US" dirty="0"/>
              <a:t>Found in Plasma 28 days later</a:t>
            </a:r>
          </a:p>
        </p:txBody>
      </p:sp>
    </p:spTree>
    <p:extLst>
      <p:ext uri="{BB962C8B-B14F-4D97-AF65-F5344CB8AC3E}">
        <p14:creationId xmlns:p14="http://schemas.microsoft.com/office/powerpoint/2010/main" val="8013806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37"/>
          <p:cNvSpPr txBox="1">
            <a:spLocks noGrp="1"/>
          </p:cNvSpPr>
          <p:nvPr>
            <p:ph type="title"/>
          </p:nvPr>
        </p:nvSpPr>
        <p:spPr>
          <a:xfrm>
            <a:off x="339000" y="9030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Cancer?</a:t>
            </a:r>
            <a:endParaRPr/>
          </a:p>
        </p:txBody>
      </p:sp>
      <p:sp>
        <p:nvSpPr>
          <p:cNvPr id="286" name="Google Shape;286;p37"/>
          <p:cNvSpPr txBox="1">
            <a:spLocks noGrp="1"/>
          </p:cNvSpPr>
          <p:nvPr>
            <p:ph type="body" idx="1"/>
          </p:nvPr>
        </p:nvSpPr>
        <p:spPr>
          <a:xfrm>
            <a:off x="311700" y="54535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We are always Cancering. When the mutagenesis outpaces the immune system, you begin to notice it. </a:t>
            </a:r>
            <a:endParaRPr/>
          </a:p>
          <a:p>
            <a:pPr marL="0" lvl="0" indent="0" algn="l" rtl="0">
              <a:spcBef>
                <a:spcPts val="1200"/>
              </a:spcBef>
              <a:spcAft>
                <a:spcPts val="0"/>
              </a:spcAft>
              <a:buNone/>
            </a:pPr>
            <a:r>
              <a:rPr lang="en"/>
              <a:t>The 3 hit hypothesis</a:t>
            </a:r>
            <a:endParaRPr/>
          </a:p>
          <a:p>
            <a:pPr marL="0" lvl="0" indent="0" algn="l" rtl="0">
              <a:spcBef>
                <a:spcPts val="1200"/>
              </a:spcBef>
              <a:spcAft>
                <a:spcPts val="0"/>
              </a:spcAft>
              <a:buNone/>
            </a:pPr>
            <a:r>
              <a:rPr lang="en"/>
              <a:t>1)Increased mutagenesis with dsDNA contamination</a:t>
            </a:r>
            <a:endParaRPr/>
          </a:p>
          <a:p>
            <a:pPr marL="0" lvl="0" indent="0" algn="l" rtl="0">
              <a:spcBef>
                <a:spcPts val="1200"/>
              </a:spcBef>
              <a:spcAft>
                <a:spcPts val="0"/>
              </a:spcAft>
              <a:buNone/>
            </a:pPr>
            <a:r>
              <a:rPr lang="en"/>
              <a:t>2)Chronic insult to the Innate immune system from modRNA vax.</a:t>
            </a:r>
            <a:endParaRPr/>
          </a:p>
          <a:p>
            <a:pPr marL="0" lvl="0" indent="0" algn="l" rtl="0">
              <a:spcBef>
                <a:spcPts val="1200"/>
              </a:spcBef>
              <a:spcAft>
                <a:spcPts val="0"/>
              </a:spcAft>
              <a:buNone/>
            </a:pPr>
            <a:r>
              <a:rPr lang="en"/>
              <a:t>	N1-methyl-pseudouridine, Lymphocytopenia, neutropenia, IgG4</a:t>
            </a:r>
            <a:endParaRPr/>
          </a:p>
          <a:p>
            <a:pPr marL="0" lvl="0" indent="0" algn="l" rtl="0">
              <a:spcBef>
                <a:spcPts val="1200"/>
              </a:spcBef>
              <a:spcAft>
                <a:spcPts val="1200"/>
              </a:spcAft>
              <a:buNone/>
            </a:pPr>
            <a:r>
              <a:rPr lang="en"/>
              <a:t>3)Inhibition of p53 and BRCA1 (guardians of the genome)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5F15B-F4A3-5243-6A0F-451E16851974}"/>
              </a:ext>
            </a:extLst>
          </p:cNvPr>
          <p:cNvSpPr>
            <a:spLocks noGrp="1"/>
          </p:cNvSpPr>
          <p:nvPr>
            <p:ph type="title"/>
          </p:nvPr>
        </p:nvSpPr>
        <p:spPr>
          <a:xfrm>
            <a:off x="2369100" y="1207715"/>
            <a:ext cx="6666043" cy="572700"/>
          </a:xfrm>
        </p:spPr>
        <p:txBody>
          <a:bodyPr>
            <a:normAutofit fontScale="90000"/>
          </a:bodyPr>
          <a:lstStyle/>
          <a:p>
            <a:r>
              <a:rPr lang="en-US" b="1" u="sng" dirty="0"/>
              <a:t>Regulatory Response</a:t>
            </a:r>
            <a:br>
              <a:rPr lang="en-US" dirty="0"/>
            </a:br>
            <a:br>
              <a:rPr lang="en-US" dirty="0"/>
            </a:br>
            <a:r>
              <a:rPr lang="en-US" dirty="0"/>
              <a:t>1)Yes, SV40 is there</a:t>
            </a:r>
            <a:br>
              <a:rPr lang="en-US" dirty="0"/>
            </a:br>
            <a:r>
              <a:rPr lang="en-US" dirty="0"/>
              <a:t>2)Yes, Pfizer did </a:t>
            </a:r>
            <a:r>
              <a:rPr lang="en-US" b="1" dirty="0">
                <a:solidFill>
                  <a:srgbClr val="FF0000"/>
                </a:solidFill>
              </a:rPr>
              <a:t>NOT</a:t>
            </a:r>
            <a:r>
              <a:rPr lang="en-US" dirty="0"/>
              <a:t> spell this out</a:t>
            </a:r>
            <a:br>
              <a:rPr lang="en-US" dirty="0"/>
            </a:br>
            <a:r>
              <a:rPr lang="en-US" dirty="0"/>
              <a:t>3)DNA is too small in length to matter</a:t>
            </a:r>
            <a:br>
              <a:rPr lang="en-US" dirty="0"/>
            </a:br>
            <a:r>
              <a:rPr lang="en-US" dirty="0"/>
              <a:t>4)DNA is too small in quantity to matter</a:t>
            </a:r>
            <a:br>
              <a:rPr lang="en-US" dirty="0"/>
            </a:br>
            <a:r>
              <a:rPr lang="en-US" dirty="0"/>
              <a:t>5)DNA is non-functional</a:t>
            </a:r>
          </a:p>
        </p:txBody>
      </p:sp>
      <p:sp>
        <p:nvSpPr>
          <p:cNvPr id="4" name="&quot;No&quot; Symbol 3">
            <a:extLst>
              <a:ext uri="{FF2B5EF4-FFF2-40B4-BE49-F238E27FC236}">
                <a16:creationId xmlns:a16="http://schemas.microsoft.com/office/drawing/2014/main" id="{E9BE92DB-6762-BAAE-EC46-22C5ADCD7F49}"/>
              </a:ext>
            </a:extLst>
          </p:cNvPr>
          <p:cNvSpPr/>
          <p:nvPr/>
        </p:nvSpPr>
        <p:spPr>
          <a:xfrm>
            <a:off x="2118730" y="2884714"/>
            <a:ext cx="326572" cy="315686"/>
          </a:xfrm>
          <a:prstGeom prst="noSmoking">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quot;No&quot; Symbol 4">
            <a:extLst>
              <a:ext uri="{FF2B5EF4-FFF2-40B4-BE49-F238E27FC236}">
                <a16:creationId xmlns:a16="http://schemas.microsoft.com/office/drawing/2014/main" id="{11A2DA82-6098-EDE6-321B-A8865652B01D}"/>
              </a:ext>
            </a:extLst>
          </p:cNvPr>
          <p:cNvSpPr/>
          <p:nvPr/>
        </p:nvSpPr>
        <p:spPr>
          <a:xfrm>
            <a:off x="2114742" y="3260271"/>
            <a:ext cx="326572" cy="315686"/>
          </a:xfrm>
          <a:prstGeom prst="noSmoking">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quot;No&quot; Symbol 5">
            <a:extLst>
              <a:ext uri="{FF2B5EF4-FFF2-40B4-BE49-F238E27FC236}">
                <a16:creationId xmlns:a16="http://schemas.microsoft.com/office/drawing/2014/main" id="{53D54A36-EC5F-F741-C9B3-CA3442E8C5A6}"/>
              </a:ext>
            </a:extLst>
          </p:cNvPr>
          <p:cNvSpPr/>
          <p:nvPr/>
        </p:nvSpPr>
        <p:spPr>
          <a:xfrm>
            <a:off x="2129614" y="3635828"/>
            <a:ext cx="326572" cy="315686"/>
          </a:xfrm>
          <a:prstGeom prst="noSmoking">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218" name="Picture 2">
            <a:extLst>
              <a:ext uri="{FF2B5EF4-FFF2-40B4-BE49-F238E27FC236}">
                <a16:creationId xmlns:a16="http://schemas.microsoft.com/office/drawing/2014/main" id="{70623536-71FD-8502-6C1E-AA7E7AFDF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9614" y="2122714"/>
            <a:ext cx="326572" cy="3265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CECAE030-ECA0-FE9B-BAAC-506D2C1CB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642" y="2498262"/>
            <a:ext cx="326572" cy="3265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472B25E8-0689-468A-9BEB-462FDDC8F2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386" y="4637314"/>
            <a:ext cx="326572" cy="3265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A197114-B6B5-894A-002D-8C28E59E62D9}"/>
              </a:ext>
            </a:extLst>
          </p:cNvPr>
          <p:cNvSpPr txBox="1"/>
          <p:nvPr/>
        </p:nvSpPr>
        <p:spPr>
          <a:xfrm>
            <a:off x="674913" y="4626429"/>
            <a:ext cx="2732315" cy="307777"/>
          </a:xfrm>
          <a:prstGeom prst="rect">
            <a:avLst/>
          </a:prstGeom>
          <a:noFill/>
        </p:spPr>
        <p:txBody>
          <a:bodyPr wrap="square" rtlCol="0">
            <a:spAutoFit/>
          </a:bodyPr>
          <a:lstStyle/>
          <a:p>
            <a:r>
              <a:rPr lang="en-US" dirty="0"/>
              <a:t>Regulators are correct</a:t>
            </a:r>
          </a:p>
        </p:txBody>
      </p:sp>
      <p:sp>
        <p:nvSpPr>
          <p:cNvPr id="10" name="&quot;No&quot; Symbol 9">
            <a:extLst>
              <a:ext uri="{FF2B5EF4-FFF2-40B4-BE49-F238E27FC236}">
                <a16:creationId xmlns:a16="http://schemas.microsoft.com/office/drawing/2014/main" id="{498CDEB5-5B68-FD86-EEF2-7440C99B5D64}"/>
              </a:ext>
            </a:extLst>
          </p:cNvPr>
          <p:cNvSpPr/>
          <p:nvPr/>
        </p:nvSpPr>
        <p:spPr>
          <a:xfrm>
            <a:off x="3243942" y="4637314"/>
            <a:ext cx="326572" cy="315686"/>
          </a:xfrm>
          <a:prstGeom prst="noSmoking">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99ABB2B0-15F7-69C2-280D-F8F9EA15EB63}"/>
              </a:ext>
            </a:extLst>
          </p:cNvPr>
          <p:cNvSpPr txBox="1"/>
          <p:nvPr/>
        </p:nvSpPr>
        <p:spPr>
          <a:xfrm>
            <a:off x="3668484" y="4626428"/>
            <a:ext cx="2732315" cy="307777"/>
          </a:xfrm>
          <a:prstGeom prst="rect">
            <a:avLst/>
          </a:prstGeom>
          <a:noFill/>
        </p:spPr>
        <p:txBody>
          <a:bodyPr wrap="square" rtlCol="0">
            <a:spAutoFit/>
          </a:bodyPr>
          <a:lstStyle/>
          <a:p>
            <a:r>
              <a:rPr lang="en-US" dirty="0"/>
              <a:t>Regulators are wrong</a:t>
            </a:r>
          </a:p>
        </p:txBody>
      </p:sp>
    </p:spTree>
    <p:extLst>
      <p:ext uri="{BB962C8B-B14F-4D97-AF65-F5344CB8AC3E}">
        <p14:creationId xmlns:p14="http://schemas.microsoft.com/office/powerpoint/2010/main" val="2328929413"/>
      </p:ext>
    </p:extLst>
  </p:cSld>
  <p:clrMapOvr>
    <a:masterClrMapping/>
  </p:clrMapOvr>
  <mc:AlternateContent xmlns:mc="http://schemas.openxmlformats.org/markup-compatibility/2006" xmlns:p14="http://schemas.microsoft.com/office/powerpoint/2010/main">
    <mc:Choice Requires="p14">
      <p:transition spd="slow" p14:dur="2000" advTm="77534"/>
    </mc:Choice>
    <mc:Fallback xmlns="">
      <p:transition spd="slow" advTm="7753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7FE04-41D7-A63A-9BEE-7ADC1D1C348A}"/>
              </a:ext>
            </a:extLst>
          </p:cNvPr>
          <p:cNvSpPr>
            <a:spLocks noGrp="1"/>
          </p:cNvSpPr>
          <p:nvPr>
            <p:ph type="title"/>
          </p:nvPr>
        </p:nvSpPr>
        <p:spPr>
          <a:xfrm>
            <a:off x="311700" y="31367"/>
            <a:ext cx="8520600" cy="572700"/>
          </a:xfrm>
        </p:spPr>
        <p:txBody>
          <a:bodyPr>
            <a:normAutofit fontScale="90000"/>
          </a:bodyPr>
          <a:lstStyle/>
          <a:p>
            <a:r>
              <a:rPr lang="en-US" dirty="0"/>
              <a:t>Pfizer did not specifically highlight the SV40 sequence</a:t>
            </a:r>
          </a:p>
        </p:txBody>
      </p:sp>
      <p:pic>
        <p:nvPicPr>
          <p:cNvPr id="4" name="Picture 3">
            <a:extLst>
              <a:ext uri="{FF2B5EF4-FFF2-40B4-BE49-F238E27FC236}">
                <a16:creationId xmlns:a16="http://schemas.microsoft.com/office/drawing/2014/main" id="{B44C3166-FED5-5C14-F81F-6A8928FFA4F2}"/>
              </a:ext>
            </a:extLst>
          </p:cNvPr>
          <p:cNvPicPr>
            <a:picLocks noChangeAspect="1"/>
          </p:cNvPicPr>
          <p:nvPr/>
        </p:nvPicPr>
        <p:blipFill>
          <a:blip r:embed="rId2"/>
          <a:stretch>
            <a:fillRect/>
          </a:stretch>
        </p:blipFill>
        <p:spPr>
          <a:xfrm>
            <a:off x="4384950" y="1364788"/>
            <a:ext cx="4730897" cy="2753562"/>
          </a:xfrm>
          <a:prstGeom prst="rect">
            <a:avLst/>
          </a:prstGeom>
        </p:spPr>
      </p:pic>
      <p:pic>
        <p:nvPicPr>
          <p:cNvPr id="5122" name="Picture 2" descr="Image">
            <a:extLst>
              <a:ext uri="{FF2B5EF4-FFF2-40B4-BE49-F238E27FC236}">
                <a16:creationId xmlns:a16="http://schemas.microsoft.com/office/drawing/2014/main" id="{22597F2A-4B2A-D64E-CF0A-C38A6E0D3B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53" y="1441984"/>
            <a:ext cx="4358938" cy="285024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1F0238F-A8C8-1B3E-5213-43B37E20E1B0}"/>
              </a:ext>
            </a:extLst>
          </p:cNvPr>
          <p:cNvSpPr txBox="1"/>
          <p:nvPr/>
        </p:nvSpPr>
        <p:spPr>
          <a:xfrm>
            <a:off x="311700" y="718457"/>
            <a:ext cx="8146500" cy="646331"/>
          </a:xfrm>
          <a:prstGeom prst="rect">
            <a:avLst/>
          </a:prstGeom>
          <a:noFill/>
        </p:spPr>
        <p:txBody>
          <a:bodyPr wrap="square" rtlCol="0">
            <a:spAutoFit/>
          </a:bodyPr>
          <a:lstStyle/>
          <a:p>
            <a:pPr algn="ctr"/>
            <a:r>
              <a:rPr lang="en-US" sz="1800" dirty="0">
                <a:solidFill>
                  <a:srgbClr val="FF0000"/>
                </a:solidFill>
              </a:rPr>
              <a:t>Annotation software by default highlights these sequences.</a:t>
            </a:r>
          </a:p>
          <a:p>
            <a:pPr algn="ctr"/>
            <a:r>
              <a:rPr lang="en-US" sz="1800" dirty="0">
                <a:solidFill>
                  <a:srgbClr val="FF0000"/>
                </a:solidFill>
              </a:rPr>
              <a:t>Someone had to intentionally delete them!!!</a:t>
            </a:r>
          </a:p>
        </p:txBody>
      </p:sp>
      <p:pic>
        <p:nvPicPr>
          <p:cNvPr id="17" name="Picture 2">
            <a:extLst>
              <a:ext uri="{FF2B5EF4-FFF2-40B4-BE49-F238E27FC236}">
                <a16:creationId xmlns:a16="http://schemas.microsoft.com/office/drawing/2014/main" id="{89481AC7-B4A5-F2CF-215E-3B8F264E09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8899" y="878336"/>
            <a:ext cx="326572" cy="3265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710106"/>
      </p:ext>
    </p:extLst>
  </p:cSld>
  <p:clrMapOvr>
    <a:masterClrMapping/>
  </p:clrMapOvr>
  <mc:AlternateContent xmlns:mc="http://schemas.openxmlformats.org/markup-compatibility/2006" xmlns:p14="http://schemas.microsoft.com/office/powerpoint/2010/main">
    <mc:Choice Requires="p14">
      <p:transition spd="slow" p14:dur="2000" advTm="26632"/>
    </mc:Choice>
    <mc:Fallback xmlns="">
      <p:transition spd="slow" advTm="2663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B83EC6-5363-240F-3FCC-D47C9A46580D}"/>
              </a:ext>
            </a:extLst>
          </p:cNvPr>
          <p:cNvSpPr>
            <a:spLocks noGrp="1"/>
          </p:cNvSpPr>
          <p:nvPr>
            <p:ph type="title"/>
          </p:nvPr>
        </p:nvSpPr>
        <p:spPr>
          <a:xfrm>
            <a:off x="311700" y="0"/>
            <a:ext cx="8520600" cy="572700"/>
          </a:xfrm>
        </p:spPr>
        <p:txBody>
          <a:bodyPr>
            <a:normAutofit fontScale="90000"/>
          </a:bodyPr>
          <a:lstStyle/>
          <a:p>
            <a:r>
              <a:rPr lang="en-US" dirty="0"/>
              <a:t>The Health Canada, FDA and the EMA: Intent to Deceive</a:t>
            </a:r>
          </a:p>
        </p:txBody>
      </p:sp>
      <p:pic>
        <p:nvPicPr>
          <p:cNvPr id="7" name="Picture 6">
            <a:extLst>
              <a:ext uri="{FF2B5EF4-FFF2-40B4-BE49-F238E27FC236}">
                <a16:creationId xmlns:a16="http://schemas.microsoft.com/office/drawing/2014/main" id="{990311A2-C596-E98A-356D-F4724B6BBEF2}"/>
              </a:ext>
            </a:extLst>
          </p:cNvPr>
          <p:cNvPicPr>
            <a:picLocks noChangeAspect="1"/>
          </p:cNvPicPr>
          <p:nvPr/>
        </p:nvPicPr>
        <p:blipFill rotWithShape="1">
          <a:blip r:embed="rId2"/>
          <a:srcRect t="12846"/>
          <a:stretch/>
        </p:blipFill>
        <p:spPr>
          <a:xfrm>
            <a:off x="311700" y="805543"/>
            <a:ext cx="6927300" cy="1579740"/>
          </a:xfrm>
          <a:prstGeom prst="rect">
            <a:avLst/>
          </a:prstGeom>
        </p:spPr>
      </p:pic>
      <p:pic>
        <p:nvPicPr>
          <p:cNvPr id="8" name="Picture 7">
            <a:extLst>
              <a:ext uri="{FF2B5EF4-FFF2-40B4-BE49-F238E27FC236}">
                <a16:creationId xmlns:a16="http://schemas.microsoft.com/office/drawing/2014/main" id="{AA516A6C-DCDC-1A2C-AB57-B3B7FEA191B0}"/>
              </a:ext>
            </a:extLst>
          </p:cNvPr>
          <p:cNvPicPr>
            <a:picLocks noChangeAspect="1"/>
          </p:cNvPicPr>
          <p:nvPr/>
        </p:nvPicPr>
        <p:blipFill>
          <a:blip r:embed="rId3"/>
          <a:stretch>
            <a:fillRect/>
          </a:stretch>
        </p:blipFill>
        <p:spPr>
          <a:xfrm>
            <a:off x="537386" y="3049724"/>
            <a:ext cx="6701614" cy="2093776"/>
          </a:xfrm>
          <a:prstGeom prst="rect">
            <a:avLst/>
          </a:prstGeom>
        </p:spPr>
      </p:pic>
      <p:sp>
        <p:nvSpPr>
          <p:cNvPr id="9" name="TextBox 8">
            <a:extLst>
              <a:ext uri="{FF2B5EF4-FFF2-40B4-BE49-F238E27FC236}">
                <a16:creationId xmlns:a16="http://schemas.microsoft.com/office/drawing/2014/main" id="{F002E9ED-DDFB-EFBE-BB54-7F8A597C8564}"/>
              </a:ext>
            </a:extLst>
          </p:cNvPr>
          <p:cNvSpPr txBox="1"/>
          <p:nvPr/>
        </p:nvSpPr>
        <p:spPr>
          <a:xfrm>
            <a:off x="311700" y="2393487"/>
            <a:ext cx="8520600" cy="984885"/>
          </a:xfrm>
          <a:prstGeom prst="rect">
            <a:avLst/>
          </a:prstGeom>
          <a:noFill/>
        </p:spPr>
        <p:txBody>
          <a:bodyPr wrap="square" rtlCol="0">
            <a:spAutoFit/>
          </a:bodyPr>
          <a:lstStyle/>
          <a:p>
            <a:r>
              <a:rPr lang="en-US" sz="2000" dirty="0"/>
              <a:t>FDA: “The omitted regions are not material to plasmid manufacturing”</a:t>
            </a:r>
          </a:p>
          <a:p>
            <a:r>
              <a:rPr lang="en-US" sz="1800" dirty="0">
                <a:solidFill>
                  <a:srgbClr val="FF0000"/>
                </a:solidFill>
              </a:rPr>
              <a:t>You cannot manufacture plasmid DNA without the Promoter for Selection genes</a:t>
            </a:r>
          </a:p>
          <a:p>
            <a:endParaRPr lang="en-US" sz="2000" dirty="0"/>
          </a:p>
        </p:txBody>
      </p:sp>
      <p:sp>
        <p:nvSpPr>
          <p:cNvPr id="22" name="&quot;No&quot; Symbol 21">
            <a:extLst>
              <a:ext uri="{FF2B5EF4-FFF2-40B4-BE49-F238E27FC236}">
                <a16:creationId xmlns:a16="http://schemas.microsoft.com/office/drawing/2014/main" id="{64A41C32-DC2B-EC65-5744-19E59C2D8E51}"/>
              </a:ext>
            </a:extLst>
          </p:cNvPr>
          <p:cNvSpPr/>
          <p:nvPr/>
        </p:nvSpPr>
        <p:spPr>
          <a:xfrm>
            <a:off x="43544" y="2442532"/>
            <a:ext cx="326572" cy="315686"/>
          </a:xfrm>
          <a:prstGeom prst="noSmoking">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256021160"/>
      </p:ext>
    </p:extLst>
  </p:cSld>
  <p:clrMapOvr>
    <a:masterClrMapping/>
  </p:clrMapOvr>
  <mc:AlternateContent xmlns:mc="http://schemas.openxmlformats.org/markup-compatibility/2006" xmlns:p14="http://schemas.microsoft.com/office/powerpoint/2010/main">
    <mc:Choice Requires="p14">
      <p:transition spd="slow" p14:dur="2000" advTm="44513"/>
    </mc:Choice>
    <mc:Fallback xmlns="">
      <p:transition spd="slow" advTm="4451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Image">
            <a:extLst>
              <a:ext uri="{FF2B5EF4-FFF2-40B4-BE49-F238E27FC236}">
                <a16:creationId xmlns:a16="http://schemas.microsoft.com/office/drawing/2014/main" id="{A1FFB05E-A5C5-DFF3-71A4-9054CF26662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0044" y="1760967"/>
            <a:ext cx="5973956" cy="92202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mage">
            <a:extLst>
              <a:ext uri="{FF2B5EF4-FFF2-40B4-BE49-F238E27FC236}">
                <a16:creationId xmlns:a16="http://schemas.microsoft.com/office/drawing/2014/main" id="{D9993DC2-4C33-30B5-5EDA-1AA34E2D36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970" r="15209" b="29265"/>
          <a:stretch/>
        </p:blipFill>
        <p:spPr bwMode="auto">
          <a:xfrm>
            <a:off x="152381" y="1532028"/>
            <a:ext cx="3243943" cy="13799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a:extLst>
              <a:ext uri="{FF2B5EF4-FFF2-40B4-BE49-F238E27FC236}">
                <a16:creationId xmlns:a16="http://schemas.microsoft.com/office/drawing/2014/main" id="{3EB46B1E-C55A-30CF-E5A6-CF364F2F79D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01" t="5284" r="15645" b="-5284"/>
          <a:stretch/>
        </p:blipFill>
        <p:spPr bwMode="auto">
          <a:xfrm>
            <a:off x="4339107" y="2998239"/>
            <a:ext cx="3635829" cy="2111375"/>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a:extLst>
              <a:ext uri="{FF2B5EF4-FFF2-40B4-BE49-F238E27FC236}">
                <a16:creationId xmlns:a16="http://schemas.microsoft.com/office/drawing/2014/main" id="{AD0597E6-0916-5A78-4F3C-A7AE065DD85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595" r="16366" b="16384"/>
          <a:stretch/>
        </p:blipFill>
        <p:spPr bwMode="auto">
          <a:xfrm>
            <a:off x="3435" y="3028288"/>
            <a:ext cx="4144022" cy="20512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0F79BA7-2366-376F-CE65-007E6F358472}"/>
              </a:ext>
            </a:extLst>
          </p:cNvPr>
          <p:cNvSpPr txBox="1"/>
          <p:nvPr/>
        </p:nvSpPr>
        <p:spPr>
          <a:xfrm>
            <a:off x="538843" y="355730"/>
            <a:ext cx="8452776" cy="707886"/>
          </a:xfrm>
          <a:prstGeom prst="rect">
            <a:avLst/>
          </a:prstGeom>
          <a:noFill/>
        </p:spPr>
        <p:txBody>
          <a:bodyPr wrap="square" rtlCol="0">
            <a:spAutoFit/>
          </a:bodyPr>
          <a:lstStyle/>
          <a:p>
            <a:r>
              <a:rPr lang="en-US" sz="2000" dirty="0"/>
              <a:t>Both the FDA and WHO guidelines demand all Open Reading Frames and promoters like the SV40 elements must be disclosed to regulators. </a:t>
            </a:r>
          </a:p>
        </p:txBody>
      </p:sp>
      <p:sp>
        <p:nvSpPr>
          <p:cNvPr id="20" name="&quot;No&quot; Symbol 19">
            <a:extLst>
              <a:ext uri="{FF2B5EF4-FFF2-40B4-BE49-F238E27FC236}">
                <a16:creationId xmlns:a16="http://schemas.microsoft.com/office/drawing/2014/main" id="{3ECB177B-E5C0-64CD-B798-5377C97186BD}"/>
              </a:ext>
            </a:extLst>
          </p:cNvPr>
          <p:cNvSpPr/>
          <p:nvPr/>
        </p:nvSpPr>
        <p:spPr>
          <a:xfrm>
            <a:off x="152381" y="551830"/>
            <a:ext cx="326572" cy="315686"/>
          </a:xfrm>
          <a:prstGeom prst="noSmoking">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TextBox 20">
            <a:extLst>
              <a:ext uri="{FF2B5EF4-FFF2-40B4-BE49-F238E27FC236}">
                <a16:creationId xmlns:a16="http://schemas.microsoft.com/office/drawing/2014/main" id="{88BE8895-D552-BA35-9634-B7993E58C7E0}"/>
              </a:ext>
            </a:extLst>
          </p:cNvPr>
          <p:cNvSpPr txBox="1"/>
          <p:nvPr/>
        </p:nvSpPr>
        <p:spPr>
          <a:xfrm>
            <a:off x="794657" y="1138666"/>
            <a:ext cx="7554685" cy="307777"/>
          </a:xfrm>
          <a:prstGeom prst="rect">
            <a:avLst/>
          </a:prstGeom>
          <a:noFill/>
        </p:spPr>
        <p:txBody>
          <a:bodyPr wrap="square" rtlCol="0">
            <a:spAutoFit/>
          </a:bodyPr>
          <a:lstStyle/>
          <a:p>
            <a:r>
              <a:rPr lang="en-US" dirty="0">
                <a:solidFill>
                  <a:srgbClr val="FF0000"/>
                </a:solidFill>
              </a:rPr>
              <a:t>The regulators are rewriting their own guidelines on the fly to accommodate for this</a:t>
            </a:r>
          </a:p>
        </p:txBody>
      </p:sp>
    </p:spTree>
    <p:extLst>
      <p:ext uri="{BB962C8B-B14F-4D97-AF65-F5344CB8AC3E}">
        <p14:creationId xmlns:p14="http://schemas.microsoft.com/office/powerpoint/2010/main" val="1689581753"/>
      </p:ext>
    </p:extLst>
  </p:cSld>
  <p:clrMapOvr>
    <a:masterClrMapping/>
  </p:clrMapOvr>
  <mc:AlternateContent xmlns:mc="http://schemas.openxmlformats.org/markup-compatibility/2006" xmlns:p14="http://schemas.microsoft.com/office/powerpoint/2010/main">
    <mc:Choice Requires="p14">
      <p:transition spd="slow" p14:dur="2000" advTm="21543"/>
    </mc:Choice>
    <mc:Fallback xmlns="">
      <p:transition spd="slow" advTm="2154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22" name="Google Shape;222;p30"/>
          <p:cNvPicPr preferRelativeResize="0"/>
          <p:nvPr/>
        </p:nvPicPr>
        <p:blipFill>
          <a:blip r:embed="rId3">
            <a:alphaModFix/>
          </a:blip>
          <a:stretch>
            <a:fillRect/>
          </a:stretch>
        </p:blipFill>
        <p:spPr>
          <a:xfrm>
            <a:off x="104050" y="534600"/>
            <a:ext cx="2465851" cy="2181468"/>
          </a:xfrm>
          <a:prstGeom prst="rect">
            <a:avLst/>
          </a:prstGeom>
          <a:noFill/>
          <a:ln>
            <a:noFill/>
          </a:ln>
        </p:spPr>
      </p:pic>
      <p:pic>
        <p:nvPicPr>
          <p:cNvPr id="223" name="Google Shape;223;p30"/>
          <p:cNvPicPr preferRelativeResize="0"/>
          <p:nvPr/>
        </p:nvPicPr>
        <p:blipFill>
          <a:blip r:embed="rId4">
            <a:alphaModFix/>
          </a:blip>
          <a:stretch>
            <a:fillRect/>
          </a:stretch>
        </p:blipFill>
        <p:spPr>
          <a:xfrm>
            <a:off x="2569899" y="644638"/>
            <a:ext cx="6427873" cy="3854213"/>
          </a:xfrm>
          <a:prstGeom prst="rect">
            <a:avLst/>
          </a:prstGeom>
          <a:noFill/>
          <a:ln>
            <a:noFill/>
          </a:ln>
        </p:spPr>
      </p:pic>
      <p:pic>
        <p:nvPicPr>
          <p:cNvPr id="224" name="Google Shape;224;p30"/>
          <p:cNvPicPr preferRelativeResize="0"/>
          <p:nvPr/>
        </p:nvPicPr>
        <p:blipFill>
          <a:blip r:embed="rId5">
            <a:alphaModFix/>
          </a:blip>
          <a:stretch>
            <a:fillRect/>
          </a:stretch>
        </p:blipFill>
        <p:spPr>
          <a:xfrm>
            <a:off x="104053" y="2716075"/>
            <a:ext cx="2465850" cy="2422049"/>
          </a:xfrm>
          <a:prstGeom prst="rect">
            <a:avLst/>
          </a:prstGeom>
          <a:noFill/>
          <a:ln>
            <a:noFill/>
          </a:ln>
        </p:spPr>
      </p:pic>
      <p:sp>
        <p:nvSpPr>
          <p:cNvPr id="225" name="Google Shape;225;p30"/>
          <p:cNvSpPr txBox="1"/>
          <p:nvPr/>
        </p:nvSpPr>
        <p:spPr>
          <a:xfrm>
            <a:off x="4178575" y="1072875"/>
            <a:ext cx="4897800" cy="66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rgbClr val="FF0000"/>
                </a:solidFill>
              </a:rPr>
              <a:t>2.6 and 3.2 </a:t>
            </a:r>
            <a:r>
              <a:rPr lang="en" b="1" dirty="0" err="1">
                <a:solidFill>
                  <a:srgbClr val="FF0000"/>
                </a:solidFill>
              </a:rPr>
              <a:t>Kb</a:t>
            </a:r>
            <a:r>
              <a:rPr lang="en" b="1" dirty="0">
                <a:solidFill>
                  <a:srgbClr val="FF0000"/>
                </a:solidFill>
              </a:rPr>
              <a:t> reads detected. Mean = 214bp</a:t>
            </a:r>
            <a:endParaRPr b="1" dirty="0">
              <a:solidFill>
                <a:srgbClr val="FF0000"/>
              </a:solidFill>
            </a:endParaRPr>
          </a:p>
        </p:txBody>
      </p:sp>
      <p:sp>
        <p:nvSpPr>
          <p:cNvPr id="226" name="Google Shape;226;p30"/>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dirty="0"/>
              <a:t>Too Little-Too small: </a:t>
            </a:r>
            <a:r>
              <a:rPr lang="en" sz="2000" dirty="0"/>
              <a:t>qPCR under estimates the total DNA contamination</a:t>
            </a:r>
            <a:endParaRPr dirty="0"/>
          </a:p>
        </p:txBody>
      </p:sp>
      <p:sp>
        <p:nvSpPr>
          <p:cNvPr id="227" name="Google Shape;227;p30"/>
          <p:cNvSpPr txBox="1"/>
          <p:nvPr/>
        </p:nvSpPr>
        <p:spPr>
          <a:xfrm>
            <a:off x="2771550" y="4706425"/>
            <a:ext cx="6060900" cy="37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Oxford Nanopore Sequencing</a:t>
            </a:r>
            <a:endParaRPr/>
          </a:p>
        </p:txBody>
      </p:sp>
      <p:cxnSp>
        <p:nvCxnSpPr>
          <p:cNvPr id="228" name="Google Shape;228;p30"/>
          <p:cNvCxnSpPr/>
          <p:nvPr/>
        </p:nvCxnSpPr>
        <p:spPr>
          <a:xfrm>
            <a:off x="4097525" y="1072875"/>
            <a:ext cx="17100" cy="3271800"/>
          </a:xfrm>
          <a:prstGeom prst="straightConnector1">
            <a:avLst/>
          </a:prstGeom>
          <a:noFill/>
          <a:ln w="9525" cap="flat" cmpd="sng">
            <a:solidFill>
              <a:srgbClr val="FF0000"/>
            </a:solidFill>
            <a:prstDash val="solid"/>
            <a:round/>
            <a:headEnd type="none" w="med" len="med"/>
            <a:tailEnd type="none" w="med" len="med"/>
          </a:ln>
        </p:spPr>
      </p:cxnSp>
      <p:sp>
        <p:nvSpPr>
          <p:cNvPr id="229" name="Google Shape;229;p30"/>
          <p:cNvSpPr txBox="1"/>
          <p:nvPr/>
        </p:nvSpPr>
        <p:spPr>
          <a:xfrm>
            <a:off x="2865125" y="721688"/>
            <a:ext cx="1423800" cy="202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Ampure Bias</a:t>
            </a:r>
            <a:endParaRPr/>
          </a:p>
        </p:txBody>
      </p:sp>
      <p:sp>
        <p:nvSpPr>
          <p:cNvPr id="12" name="&quot;No&quot; Symbol 11">
            <a:extLst>
              <a:ext uri="{FF2B5EF4-FFF2-40B4-BE49-F238E27FC236}">
                <a16:creationId xmlns:a16="http://schemas.microsoft.com/office/drawing/2014/main" id="{1D486B61-15F7-A48D-6BCA-73BDE684B3F5}"/>
              </a:ext>
            </a:extLst>
          </p:cNvPr>
          <p:cNvSpPr/>
          <p:nvPr/>
        </p:nvSpPr>
        <p:spPr>
          <a:xfrm>
            <a:off x="44589" y="146976"/>
            <a:ext cx="326572" cy="315686"/>
          </a:xfrm>
          <a:prstGeom prst="noSmoking">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58493"/>
    </mc:Choice>
    <mc:Fallback xmlns="">
      <p:transition spd="slow" advTm="5849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74BDA-616A-543C-9375-A4457C2AEB57}"/>
              </a:ext>
            </a:extLst>
          </p:cNvPr>
          <p:cNvSpPr>
            <a:spLocks noGrp="1"/>
          </p:cNvSpPr>
          <p:nvPr>
            <p:ph type="title"/>
          </p:nvPr>
        </p:nvSpPr>
        <p:spPr>
          <a:xfrm>
            <a:off x="311700" y="143373"/>
            <a:ext cx="8520600" cy="572700"/>
          </a:xfrm>
        </p:spPr>
        <p:txBody>
          <a:bodyPr>
            <a:normAutofit fontScale="90000"/>
          </a:bodyPr>
          <a:lstStyle/>
          <a:p>
            <a:r>
              <a:rPr lang="en-US" dirty="0"/>
              <a:t>Moderna Patent speaks to the risk of insertional mutagenesis from DNA contamination</a:t>
            </a:r>
          </a:p>
        </p:txBody>
      </p:sp>
      <p:pic>
        <p:nvPicPr>
          <p:cNvPr id="2050" name="Picture 2" descr="Image">
            <a:extLst>
              <a:ext uri="{FF2B5EF4-FFF2-40B4-BE49-F238E27FC236}">
                <a16:creationId xmlns:a16="http://schemas.microsoft.com/office/drawing/2014/main" id="{6A4BCC8B-0920-6059-3B6A-D15639CB73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488" y="1200646"/>
            <a:ext cx="4582469" cy="383153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a:extLst>
              <a:ext uri="{FF2B5EF4-FFF2-40B4-BE49-F238E27FC236}">
                <a16:creationId xmlns:a16="http://schemas.microsoft.com/office/drawing/2014/main" id="{97D763A3-C4F4-A86C-95D0-F0CBF20A1F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759143"/>
            <a:ext cx="4425587" cy="2895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01496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2"/>
          <p:cNvSpPr txBox="1">
            <a:spLocks noGrp="1"/>
          </p:cNvSpPr>
          <p:nvPr>
            <p:ph type="title"/>
          </p:nvPr>
        </p:nvSpPr>
        <p:spPr>
          <a:xfrm>
            <a:off x="176425" y="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dirty="0"/>
              <a:t>DNA is non Functional</a:t>
            </a:r>
            <a:endParaRPr dirty="0"/>
          </a:p>
        </p:txBody>
      </p:sp>
      <p:pic>
        <p:nvPicPr>
          <p:cNvPr id="245" name="Google Shape;245;p32"/>
          <p:cNvPicPr preferRelativeResize="0"/>
          <p:nvPr/>
        </p:nvPicPr>
        <p:blipFill>
          <a:blip r:embed="rId3">
            <a:alphaModFix/>
          </a:blip>
          <a:stretch>
            <a:fillRect/>
          </a:stretch>
        </p:blipFill>
        <p:spPr>
          <a:xfrm>
            <a:off x="431950" y="1215200"/>
            <a:ext cx="4041659" cy="3820975"/>
          </a:xfrm>
          <a:prstGeom prst="rect">
            <a:avLst/>
          </a:prstGeom>
          <a:noFill/>
          <a:ln>
            <a:noFill/>
          </a:ln>
        </p:spPr>
      </p:pic>
      <p:pic>
        <p:nvPicPr>
          <p:cNvPr id="246" name="Google Shape;246;p32"/>
          <p:cNvPicPr preferRelativeResize="0"/>
          <p:nvPr/>
        </p:nvPicPr>
        <p:blipFill>
          <a:blip r:embed="rId4">
            <a:alphaModFix/>
          </a:blip>
          <a:stretch>
            <a:fillRect/>
          </a:stretch>
        </p:blipFill>
        <p:spPr>
          <a:xfrm>
            <a:off x="4660553" y="1344825"/>
            <a:ext cx="2878675" cy="3746649"/>
          </a:xfrm>
          <a:prstGeom prst="rect">
            <a:avLst/>
          </a:prstGeom>
          <a:noFill/>
          <a:ln>
            <a:noFill/>
          </a:ln>
        </p:spPr>
      </p:pic>
      <p:sp>
        <p:nvSpPr>
          <p:cNvPr id="247" name="Google Shape;247;p32"/>
          <p:cNvSpPr txBox="1"/>
          <p:nvPr/>
        </p:nvSpPr>
        <p:spPr>
          <a:xfrm>
            <a:off x="518075" y="910800"/>
            <a:ext cx="38694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Prothrombotic</a:t>
            </a:r>
            <a:endParaRPr/>
          </a:p>
        </p:txBody>
      </p:sp>
      <p:sp>
        <p:nvSpPr>
          <p:cNvPr id="248" name="Google Shape;248;p32"/>
          <p:cNvSpPr txBox="1"/>
          <p:nvPr/>
        </p:nvSpPr>
        <p:spPr>
          <a:xfrm>
            <a:off x="4559734" y="910800"/>
            <a:ext cx="3869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a:t>DNA integration risk- Keith </a:t>
            </a:r>
            <a:r>
              <a:rPr lang="en" dirty="0" err="1"/>
              <a:t>Peden</a:t>
            </a:r>
            <a:r>
              <a:rPr lang="en" dirty="0"/>
              <a:t>/FDA</a:t>
            </a:r>
            <a:endParaRPr dirty="0"/>
          </a:p>
        </p:txBody>
      </p:sp>
      <p:sp>
        <p:nvSpPr>
          <p:cNvPr id="13" name="&quot;No&quot; Symbol 12">
            <a:extLst>
              <a:ext uri="{FF2B5EF4-FFF2-40B4-BE49-F238E27FC236}">
                <a16:creationId xmlns:a16="http://schemas.microsoft.com/office/drawing/2014/main" id="{C6C2D270-54B6-5F4E-756E-BA779ADA025C}"/>
              </a:ext>
            </a:extLst>
          </p:cNvPr>
          <p:cNvSpPr/>
          <p:nvPr/>
        </p:nvSpPr>
        <p:spPr>
          <a:xfrm>
            <a:off x="2452775" y="128507"/>
            <a:ext cx="326572" cy="315686"/>
          </a:xfrm>
          <a:prstGeom prst="noSmoking">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26368"/>
    </mc:Choice>
    <mc:Fallback xmlns="">
      <p:transition spd="slow" advTm="26368"/>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1069200" y="482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Illumina sequencing and RT-qPCR and qPCR</a:t>
            </a:r>
            <a:endParaRPr/>
          </a:p>
        </p:txBody>
      </p:sp>
      <p:sp>
        <p:nvSpPr>
          <p:cNvPr id="69" name="Google Shape;69;p15"/>
          <p:cNvSpPr txBox="1"/>
          <p:nvPr/>
        </p:nvSpPr>
        <p:spPr>
          <a:xfrm>
            <a:off x="7096975" y="3084050"/>
            <a:ext cx="19119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All sequence data is public and qPCR assays and sequence publicly available. </a:t>
            </a:r>
            <a:endParaRPr/>
          </a:p>
        </p:txBody>
      </p:sp>
      <p:pic>
        <p:nvPicPr>
          <p:cNvPr id="70" name="Google Shape;70;p15"/>
          <p:cNvPicPr preferRelativeResize="0"/>
          <p:nvPr/>
        </p:nvPicPr>
        <p:blipFill>
          <a:blip r:embed="rId3">
            <a:alphaModFix/>
          </a:blip>
          <a:stretch>
            <a:fillRect/>
          </a:stretch>
        </p:blipFill>
        <p:spPr>
          <a:xfrm>
            <a:off x="7124224" y="1170125"/>
            <a:ext cx="1857401" cy="1845181"/>
          </a:xfrm>
          <a:prstGeom prst="rect">
            <a:avLst/>
          </a:prstGeom>
          <a:noFill/>
          <a:ln>
            <a:noFill/>
          </a:ln>
        </p:spPr>
      </p:pic>
      <p:pic>
        <p:nvPicPr>
          <p:cNvPr id="71" name="Google Shape;71;p15"/>
          <p:cNvPicPr preferRelativeResize="0"/>
          <p:nvPr/>
        </p:nvPicPr>
        <p:blipFill>
          <a:blip r:embed="rId4">
            <a:alphaModFix/>
          </a:blip>
          <a:stretch>
            <a:fillRect/>
          </a:stretch>
        </p:blipFill>
        <p:spPr>
          <a:xfrm>
            <a:off x="152400" y="773350"/>
            <a:ext cx="6792172" cy="410249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578271-B5F8-7363-DBA4-FBA0EF699522}"/>
              </a:ext>
            </a:extLst>
          </p:cNvPr>
          <p:cNvSpPr>
            <a:spLocks noGrp="1"/>
          </p:cNvSpPr>
          <p:nvPr>
            <p:ph type="title"/>
          </p:nvPr>
        </p:nvSpPr>
        <p:spPr>
          <a:xfrm>
            <a:off x="311700" y="7787"/>
            <a:ext cx="8520600" cy="572700"/>
          </a:xfrm>
        </p:spPr>
        <p:txBody>
          <a:bodyPr>
            <a:normAutofit fontScale="90000"/>
          </a:bodyPr>
          <a:lstStyle/>
          <a:p>
            <a:r>
              <a:rPr lang="en-US" dirty="0"/>
              <a:t>SV40 Promoter Binds to p53 Tumor Suppressor gene</a:t>
            </a:r>
            <a:br>
              <a:rPr lang="en-US" dirty="0"/>
            </a:br>
            <a:endParaRPr lang="en-US" dirty="0"/>
          </a:p>
        </p:txBody>
      </p:sp>
      <p:pic>
        <p:nvPicPr>
          <p:cNvPr id="3074" name="Picture 2">
            <a:extLst>
              <a:ext uri="{FF2B5EF4-FFF2-40B4-BE49-F238E27FC236}">
                <a16:creationId xmlns:a16="http://schemas.microsoft.com/office/drawing/2014/main" id="{6B9D7275-AFC9-7B8A-59E7-59A159730E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8935"/>
          <a:stretch/>
        </p:blipFill>
        <p:spPr bwMode="auto">
          <a:xfrm>
            <a:off x="0" y="673284"/>
            <a:ext cx="4881604" cy="24082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CAB211E4-D991-7C27-9868-72125A47E5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0693" y="673284"/>
            <a:ext cx="4265692" cy="341086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9E6D3AA-A6B1-489C-9C84-AD08452CF74A}"/>
              </a:ext>
            </a:extLst>
          </p:cNvPr>
          <p:cNvPicPr>
            <a:picLocks noChangeAspect="1"/>
          </p:cNvPicPr>
          <p:nvPr/>
        </p:nvPicPr>
        <p:blipFill>
          <a:blip r:embed="rId4"/>
          <a:stretch>
            <a:fillRect/>
          </a:stretch>
        </p:blipFill>
        <p:spPr>
          <a:xfrm>
            <a:off x="67615" y="3113980"/>
            <a:ext cx="4639962" cy="970173"/>
          </a:xfrm>
          <a:prstGeom prst="rect">
            <a:avLst/>
          </a:prstGeom>
        </p:spPr>
      </p:pic>
      <p:pic>
        <p:nvPicPr>
          <p:cNvPr id="3080" name="Picture 8" descr="Image">
            <a:extLst>
              <a:ext uri="{FF2B5EF4-FFF2-40B4-BE49-F238E27FC236}">
                <a16:creationId xmlns:a16="http://schemas.microsoft.com/office/drawing/2014/main" id="{048B95E6-B915-5AFD-4850-ABC79FC9DA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15" y="4357122"/>
            <a:ext cx="6447595" cy="657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4487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E93F8-6D7C-132B-D692-711E346B3DCA}"/>
              </a:ext>
            </a:extLst>
          </p:cNvPr>
          <p:cNvSpPr>
            <a:spLocks noGrp="1"/>
          </p:cNvSpPr>
          <p:nvPr>
            <p:ph type="title"/>
          </p:nvPr>
        </p:nvSpPr>
        <p:spPr/>
        <p:txBody>
          <a:bodyPr>
            <a:normAutofit fontScale="90000"/>
          </a:bodyPr>
          <a:lstStyle/>
          <a:p>
            <a:r>
              <a:rPr lang="en-US" dirty="0"/>
              <a:t>Preliminary evidence of integration in Cancer cell lines</a:t>
            </a:r>
          </a:p>
        </p:txBody>
      </p:sp>
      <p:pic>
        <p:nvPicPr>
          <p:cNvPr id="4098" name="Picture 2">
            <a:extLst>
              <a:ext uri="{FF2B5EF4-FFF2-40B4-BE49-F238E27FC236}">
                <a16:creationId xmlns:a16="http://schemas.microsoft.com/office/drawing/2014/main" id="{6C1849F2-4DED-8277-EB77-0B6B1257D6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404" y="1215301"/>
            <a:ext cx="7101191" cy="3901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4718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D2AF3-8BE1-306C-E981-7971C6170DF9}"/>
              </a:ext>
            </a:extLst>
          </p:cNvPr>
          <p:cNvSpPr>
            <a:spLocks noGrp="1"/>
          </p:cNvSpPr>
          <p:nvPr>
            <p:ph type="title"/>
          </p:nvPr>
        </p:nvSpPr>
        <p:spPr>
          <a:xfrm>
            <a:off x="475409" y="-122830"/>
            <a:ext cx="7886700" cy="729205"/>
          </a:xfrm>
        </p:spPr>
        <p:txBody>
          <a:bodyPr>
            <a:normAutofit/>
          </a:bodyPr>
          <a:lstStyle/>
          <a:p>
            <a:pPr algn="ctr"/>
            <a:r>
              <a:rPr lang="en-US" sz="2100" dirty="0"/>
              <a:t>BNT162b2 Spike Integration Chr.12</a:t>
            </a:r>
          </a:p>
        </p:txBody>
      </p:sp>
      <p:pic>
        <p:nvPicPr>
          <p:cNvPr id="6" name="Picture 2">
            <a:extLst>
              <a:ext uri="{FF2B5EF4-FFF2-40B4-BE49-F238E27FC236}">
                <a16:creationId xmlns:a16="http://schemas.microsoft.com/office/drawing/2014/main" id="{FFB92CAE-D5EE-43CE-8FBF-44E7F5A03B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0900" y="4519127"/>
            <a:ext cx="1943100" cy="5414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AA2797B-E409-6170-87C2-00533C579B43}"/>
              </a:ext>
            </a:extLst>
          </p:cNvPr>
          <p:cNvPicPr>
            <a:picLocks noChangeAspect="1"/>
          </p:cNvPicPr>
          <p:nvPr/>
        </p:nvPicPr>
        <p:blipFill>
          <a:blip r:embed="rId3"/>
          <a:stretch>
            <a:fillRect/>
          </a:stretch>
        </p:blipFill>
        <p:spPr>
          <a:xfrm>
            <a:off x="197893" y="1837078"/>
            <a:ext cx="4572000" cy="2847975"/>
          </a:xfrm>
          <a:prstGeom prst="rect">
            <a:avLst/>
          </a:prstGeom>
        </p:spPr>
      </p:pic>
      <p:pic>
        <p:nvPicPr>
          <p:cNvPr id="11" name="Picture 10">
            <a:extLst>
              <a:ext uri="{FF2B5EF4-FFF2-40B4-BE49-F238E27FC236}">
                <a16:creationId xmlns:a16="http://schemas.microsoft.com/office/drawing/2014/main" id="{3B99AA9A-B74C-CFD5-3549-34ADEFA81DC5}"/>
              </a:ext>
            </a:extLst>
          </p:cNvPr>
          <p:cNvPicPr>
            <a:picLocks noChangeAspect="1"/>
          </p:cNvPicPr>
          <p:nvPr/>
        </p:nvPicPr>
        <p:blipFill>
          <a:blip r:embed="rId4"/>
          <a:stretch>
            <a:fillRect/>
          </a:stretch>
        </p:blipFill>
        <p:spPr>
          <a:xfrm>
            <a:off x="0" y="410531"/>
            <a:ext cx="9050737" cy="1356729"/>
          </a:xfrm>
          <a:prstGeom prst="rect">
            <a:avLst/>
          </a:prstGeom>
        </p:spPr>
      </p:pic>
      <p:pic>
        <p:nvPicPr>
          <p:cNvPr id="12" name="Picture 11">
            <a:extLst>
              <a:ext uri="{FF2B5EF4-FFF2-40B4-BE49-F238E27FC236}">
                <a16:creationId xmlns:a16="http://schemas.microsoft.com/office/drawing/2014/main" id="{F76978B4-4EB8-23A9-EDF5-BC92D5959DF7}"/>
              </a:ext>
            </a:extLst>
          </p:cNvPr>
          <p:cNvPicPr>
            <a:picLocks noChangeAspect="1"/>
          </p:cNvPicPr>
          <p:nvPr/>
        </p:nvPicPr>
        <p:blipFill>
          <a:blip r:embed="rId5"/>
          <a:stretch>
            <a:fillRect/>
          </a:stretch>
        </p:blipFill>
        <p:spPr>
          <a:xfrm>
            <a:off x="5072001" y="1837077"/>
            <a:ext cx="3649089" cy="2847976"/>
          </a:xfrm>
          <a:prstGeom prst="rect">
            <a:avLst/>
          </a:prstGeom>
        </p:spPr>
      </p:pic>
    </p:spTree>
    <p:extLst>
      <p:ext uri="{BB962C8B-B14F-4D97-AF65-F5344CB8AC3E}">
        <p14:creationId xmlns:p14="http://schemas.microsoft.com/office/powerpoint/2010/main" val="21082393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956A58-CDC3-4947-3AA9-1408247E0817}"/>
              </a:ext>
            </a:extLst>
          </p:cNvPr>
          <p:cNvSpPr>
            <a:spLocks noGrp="1"/>
          </p:cNvSpPr>
          <p:nvPr>
            <p:ph type="title"/>
          </p:nvPr>
        </p:nvSpPr>
        <p:spPr>
          <a:xfrm>
            <a:off x="311700" y="0"/>
            <a:ext cx="8520600" cy="572700"/>
          </a:xfrm>
        </p:spPr>
        <p:txBody>
          <a:bodyPr>
            <a:normAutofit fontScale="90000"/>
          </a:bodyPr>
          <a:lstStyle/>
          <a:p>
            <a:pPr algn="ctr"/>
            <a:r>
              <a:rPr lang="en-US" dirty="0"/>
              <a:t>Sanger validation of Integration on Chr12 and Chr9</a:t>
            </a:r>
          </a:p>
        </p:txBody>
      </p:sp>
      <p:pic>
        <p:nvPicPr>
          <p:cNvPr id="5122" name="Picture 2">
            <a:extLst>
              <a:ext uri="{FF2B5EF4-FFF2-40B4-BE49-F238E27FC236}">
                <a16:creationId xmlns:a16="http://schemas.microsoft.com/office/drawing/2014/main" id="{9858E6B2-298D-26A7-07D4-3F53646C3F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7318" y="888783"/>
            <a:ext cx="6405529" cy="3923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4152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F4407-48B7-4AA7-2FE9-2EFC4C7C435B}"/>
              </a:ext>
            </a:extLst>
          </p:cNvPr>
          <p:cNvSpPr>
            <a:spLocks noGrp="1"/>
          </p:cNvSpPr>
          <p:nvPr>
            <p:ph type="title"/>
          </p:nvPr>
        </p:nvSpPr>
        <p:spPr>
          <a:xfrm>
            <a:off x="311700" y="0"/>
            <a:ext cx="8520600" cy="572700"/>
          </a:xfrm>
        </p:spPr>
        <p:txBody>
          <a:bodyPr>
            <a:normAutofit fontScale="90000"/>
          </a:bodyPr>
          <a:lstStyle/>
          <a:p>
            <a:pPr algn="ctr"/>
            <a:r>
              <a:rPr lang="en-US" dirty="0"/>
              <a:t>Revolving Door Culture at the FDA</a:t>
            </a:r>
          </a:p>
        </p:txBody>
      </p:sp>
      <p:pic>
        <p:nvPicPr>
          <p:cNvPr id="4" name="Picture 3">
            <a:extLst>
              <a:ext uri="{FF2B5EF4-FFF2-40B4-BE49-F238E27FC236}">
                <a16:creationId xmlns:a16="http://schemas.microsoft.com/office/drawing/2014/main" id="{1D808C49-BC6B-D594-E069-CAF13E1B72A8}"/>
              </a:ext>
            </a:extLst>
          </p:cNvPr>
          <p:cNvPicPr>
            <a:picLocks noChangeAspect="1"/>
          </p:cNvPicPr>
          <p:nvPr/>
        </p:nvPicPr>
        <p:blipFill>
          <a:blip r:embed="rId2"/>
          <a:stretch>
            <a:fillRect/>
          </a:stretch>
        </p:blipFill>
        <p:spPr>
          <a:xfrm>
            <a:off x="4399820" y="1149377"/>
            <a:ext cx="4737913" cy="3113646"/>
          </a:xfrm>
          <a:prstGeom prst="rect">
            <a:avLst/>
          </a:prstGeom>
        </p:spPr>
      </p:pic>
      <p:sp>
        <p:nvSpPr>
          <p:cNvPr id="8" name="TextBox 7">
            <a:extLst>
              <a:ext uri="{FF2B5EF4-FFF2-40B4-BE49-F238E27FC236}">
                <a16:creationId xmlns:a16="http://schemas.microsoft.com/office/drawing/2014/main" id="{B5AB05E6-E5CC-6C65-EFDC-717481443194}"/>
              </a:ext>
            </a:extLst>
          </p:cNvPr>
          <p:cNvSpPr txBox="1"/>
          <p:nvPr/>
        </p:nvSpPr>
        <p:spPr>
          <a:xfrm>
            <a:off x="398785" y="4690208"/>
            <a:ext cx="8520600" cy="338554"/>
          </a:xfrm>
          <a:prstGeom prst="rect">
            <a:avLst/>
          </a:prstGeom>
          <a:noFill/>
        </p:spPr>
        <p:txBody>
          <a:bodyPr wrap="square" rtlCol="0">
            <a:spAutoFit/>
          </a:bodyPr>
          <a:lstStyle/>
          <a:p>
            <a:r>
              <a:rPr lang="en-US" sz="1600" dirty="0"/>
              <a:t>Does Massachusetts have the same conflicts with the large Pfizer and Moderna tax base?</a:t>
            </a:r>
          </a:p>
        </p:txBody>
      </p:sp>
      <p:pic>
        <p:nvPicPr>
          <p:cNvPr id="15" name="Picture 14">
            <a:extLst>
              <a:ext uri="{FF2B5EF4-FFF2-40B4-BE49-F238E27FC236}">
                <a16:creationId xmlns:a16="http://schemas.microsoft.com/office/drawing/2014/main" id="{49191EC9-BD67-9B67-63F6-34CC977CFC5B}"/>
              </a:ext>
            </a:extLst>
          </p:cNvPr>
          <p:cNvPicPr>
            <a:picLocks noChangeAspect="1"/>
          </p:cNvPicPr>
          <p:nvPr/>
        </p:nvPicPr>
        <p:blipFill>
          <a:blip r:embed="rId3"/>
          <a:stretch>
            <a:fillRect/>
          </a:stretch>
        </p:blipFill>
        <p:spPr>
          <a:xfrm>
            <a:off x="0" y="1457154"/>
            <a:ext cx="5094514" cy="967047"/>
          </a:xfrm>
          <a:prstGeom prst="rect">
            <a:avLst/>
          </a:prstGeom>
        </p:spPr>
      </p:pic>
      <p:sp>
        <p:nvSpPr>
          <p:cNvPr id="16" name="TextBox 15">
            <a:extLst>
              <a:ext uri="{FF2B5EF4-FFF2-40B4-BE49-F238E27FC236}">
                <a16:creationId xmlns:a16="http://schemas.microsoft.com/office/drawing/2014/main" id="{BA6B294D-A6E9-EF2D-37AE-114FF37A94DC}"/>
              </a:ext>
            </a:extLst>
          </p:cNvPr>
          <p:cNvSpPr txBox="1"/>
          <p:nvPr/>
        </p:nvSpPr>
        <p:spPr>
          <a:xfrm>
            <a:off x="655279" y="1149377"/>
            <a:ext cx="3407229" cy="307777"/>
          </a:xfrm>
          <a:prstGeom prst="rect">
            <a:avLst/>
          </a:prstGeom>
          <a:noFill/>
        </p:spPr>
        <p:txBody>
          <a:bodyPr wrap="square" rtlCol="0">
            <a:spAutoFit/>
          </a:bodyPr>
          <a:lstStyle/>
          <a:p>
            <a:r>
              <a:rPr lang="en-US" dirty="0"/>
              <a:t>Resigned in Protest</a:t>
            </a:r>
          </a:p>
        </p:txBody>
      </p:sp>
      <p:sp>
        <p:nvSpPr>
          <p:cNvPr id="17" name="TextBox 16">
            <a:extLst>
              <a:ext uri="{FF2B5EF4-FFF2-40B4-BE49-F238E27FC236}">
                <a16:creationId xmlns:a16="http://schemas.microsoft.com/office/drawing/2014/main" id="{E25A8FC6-43FB-E190-CDD0-6BFC31B95A35}"/>
              </a:ext>
            </a:extLst>
          </p:cNvPr>
          <p:cNvSpPr txBox="1"/>
          <p:nvPr/>
        </p:nvSpPr>
        <p:spPr>
          <a:xfrm>
            <a:off x="5730504" y="1149377"/>
            <a:ext cx="3407229" cy="307777"/>
          </a:xfrm>
          <a:prstGeom prst="rect">
            <a:avLst/>
          </a:prstGeom>
          <a:noFill/>
        </p:spPr>
        <p:txBody>
          <a:bodyPr wrap="square" rtlCol="0">
            <a:spAutoFit/>
          </a:bodyPr>
          <a:lstStyle/>
          <a:p>
            <a:r>
              <a:rPr lang="en-US" dirty="0"/>
              <a:t>Hired by Moderna</a:t>
            </a:r>
          </a:p>
        </p:txBody>
      </p:sp>
      <p:pic>
        <p:nvPicPr>
          <p:cNvPr id="18" name="Picture 17">
            <a:extLst>
              <a:ext uri="{FF2B5EF4-FFF2-40B4-BE49-F238E27FC236}">
                <a16:creationId xmlns:a16="http://schemas.microsoft.com/office/drawing/2014/main" id="{04A43E0C-0DD6-5A18-3799-0A405F41CE00}"/>
              </a:ext>
            </a:extLst>
          </p:cNvPr>
          <p:cNvPicPr>
            <a:picLocks noChangeAspect="1"/>
          </p:cNvPicPr>
          <p:nvPr/>
        </p:nvPicPr>
        <p:blipFill>
          <a:blip r:embed="rId4"/>
          <a:stretch>
            <a:fillRect/>
          </a:stretch>
        </p:blipFill>
        <p:spPr>
          <a:xfrm>
            <a:off x="655279" y="2330120"/>
            <a:ext cx="3494314" cy="2281814"/>
          </a:xfrm>
          <a:prstGeom prst="rect">
            <a:avLst/>
          </a:prstGeom>
        </p:spPr>
      </p:pic>
    </p:spTree>
    <p:extLst>
      <p:ext uri="{BB962C8B-B14F-4D97-AF65-F5344CB8AC3E}">
        <p14:creationId xmlns:p14="http://schemas.microsoft.com/office/powerpoint/2010/main" val="3580779927"/>
      </p:ext>
    </p:extLst>
  </p:cSld>
  <p:clrMapOvr>
    <a:masterClrMapping/>
  </p:clrMapOvr>
  <mc:AlternateContent xmlns:mc="http://schemas.openxmlformats.org/markup-compatibility/2006" xmlns:p14="http://schemas.microsoft.com/office/powerpoint/2010/main">
    <mc:Choice Requires="p14">
      <p:transition spd="slow" p14:dur="2000" advTm="60328"/>
    </mc:Choice>
    <mc:Fallback xmlns="">
      <p:transition spd="slow" advTm="60328"/>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39"/>
          <p:cNvSpPr txBox="1">
            <a:spLocks noGrp="1"/>
          </p:cNvSpPr>
          <p:nvPr>
            <p:ph type="title"/>
          </p:nvPr>
        </p:nvSpPr>
        <p:spPr>
          <a:xfrm>
            <a:off x="411550" y="14422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qPCR for tissues of concern</a:t>
            </a:r>
            <a:endParaRPr/>
          </a:p>
          <a:p>
            <a:pPr marL="457200" lvl="0" indent="-388620" algn="l" rtl="0">
              <a:spcBef>
                <a:spcPts val="0"/>
              </a:spcBef>
              <a:spcAft>
                <a:spcPts val="0"/>
              </a:spcAft>
              <a:buSzPct val="100000"/>
              <a:buChar char="●"/>
            </a:pPr>
            <a:r>
              <a:rPr lang="en"/>
              <a:t>Blood Banks</a:t>
            </a:r>
            <a:endParaRPr/>
          </a:p>
          <a:p>
            <a:pPr marL="457200" lvl="0" indent="-388620" algn="l" rtl="0">
              <a:spcBef>
                <a:spcPts val="0"/>
              </a:spcBef>
              <a:spcAft>
                <a:spcPts val="0"/>
              </a:spcAft>
              <a:buSzPct val="100000"/>
              <a:buChar char="●"/>
            </a:pPr>
            <a:r>
              <a:rPr lang="en"/>
              <a:t>Sperm Banks/Fertility clinics</a:t>
            </a:r>
            <a:endParaRPr/>
          </a:p>
          <a:p>
            <a:pPr marL="457200" lvl="0" indent="-388620" algn="l" rtl="0">
              <a:spcBef>
                <a:spcPts val="0"/>
              </a:spcBef>
              <a:spcAft>
                <a:spcPts val="0"/>
              </a:spcAft>
              <a:buSzPct val="100000"/>
              <a:buChar char="●"/>
            </a:pPr>
            <a:r>
              <a:rPr lang="en"/>
              <a:t>Breast Milk</a:t>
            </a:r>
            <a:endParaRPr/>
          </a:p>
          <a:p>
            <a:pPr marL="457200" lvl="0" indent="-388620" algn="l" rtl="0">
              <a:spcBef>
                <a:spcPts val="0"/>
              </a:spcBef>
              <a:spcAft>
                <a:spcPts val="0"/>
              </a:spcAft>
              <a:buSzPct val="100000"/>
              <a:buChar char="●"/>
            </a:pPr>
            <a:r>
              <a:rPr lang="en"/>
              <a:t>Transplant organs</a:t>
            </a:r>
            <a:endParaRPr/>
          </a:p>
          <a:p>
            <a:pPr marL="457200" lvl="0" indent="-388620" algn="l" rtl="0">
              <a:spcBef>
                <a:spcPts val="0"/>
              </a:spcBef>
              <a:spcAft>
                <a:spcPts val="0"/>
              </a:spcAft>
              <a:buSzPct val="100000"/>
              <a:buChar char="●"/>
            </a:pPr>
            <a:r>
              <a:rPr lang="en"/>
              <a:t>Biopsies</a:t>
            </a:r>
            <a:endParaRPr/>
          </a:p>
        </p:txBody>
      </p:sp>
      <p:sp>
        <p:nvSpPr>
          <p:cNvPr id="303" name="Google Shape;303;p39"/>
          <p:cNvSpPr txBox="1"/>
          <p:nvPr/>
        </p:nvSpPr>
        <p:spPr>
          <a:xfrm>
            <a:off x="1646675" y="2640027"/>
            <a:ext cx="6530100" cy="76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dirty="0"/>
              <a:t>qPCR tests are now kitted and can screen patients tissues to prioritize sequencing.</a:t>
            </a:r>
          </a:p>
          <a:p>
            <a:pPr marL="0" lvl="0" indent="0" algn="l" rtl="0">
              <a:spcBef>
                <a:spcPts val="0"/>
              </a:spcBef>
              <a:spcAft>
                <a:spcPts val="0"/>
              </a:spcAft>
              <a:buNone/>
            </a:pPr>
            <a:endParaRPr lang="en" sz="1700" b="1" dirty="0"/>
          </a:p>
          <a:p>
            <a:pPr marL="0" lvl="0" indent="0" algn="l" rtl="0">
              <a:spcBef>
                <a:spcPts val="0"/>
              </a:spcBef>
              <a:spcAft>
                <a:spcPts val="0"/>
              </a:spcAft>
              <a:buNone/>
            </a:pPr>
            <a:r>
              <a:rPr lang="en" sz="1700" b="1" dirty="0"/>
              <a:t>Its time to start sequencing vaccine injured patients.</a:t>
            </a:r>
          </a:p>
          <a:p>
            <a:pPr marL="0" lvl="0" indent="0" algn="l" rtl="0">
              <a:spcBef>
                <a:spcPts val="0"/>
              </a:spcBef>
              <a:spcAft>
                <a:spcPts val="0"/>
              </a:spcAft>
              <a:buNone/>
            </a:pPr>
            <a:r>
              <a:rPr lang="en" sz="1700" b="1" dirty="0"/>
              <a:t>We need CLIA labs to help with this.</a:t>
            </a:r>
          </a:p>
          <a:p>
            <a:pPr marL="0" lvl="0" indent="0" algn="l" rtl="0">
              <a:spcBef>
                <a:spcPts val="0"/>
              </a:spcBef>
              <a:spcAft>
                <a:spcPts val="0"/>
              </a:spcAft>
              <a:buNone/>
            </a:pPr>
            <a:r>
              <a:rPr lang="en" sz="1700" b="1" dirty="0"/>
              <a:t>We have the qPCR reagents to get this moving</a:t>
            </a:r>
          </a:p>
          <a:p>
            <a:pPr marL="0" lvl="0" indent="0" algn="l" rtl="0">
              <a:spcBef>
                <a:spcPts val="0"/>
              </a:spcBef>
              <a:spcAft>
                <a:spcPts val="0"/>
              </a:spcAft>
              <a:buNone/>
            </a:pPr>
            <a:endParaRPr sz="1700" b="1"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8"/>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Call to Action: Manufacture Kits</a:t>
            </a:r>
            <a:endParaRPr/>
          </a:p>
        </p:txBody>
      </p:sp>
      <p:pic>
        <p:nvPicPr>
          <p:cNvPr id="292" name="Google Shape;292;p38"/>
          <p:cNvPicPr preferRelativeResize="0"/>
          <p:nvPr/>
        </p:nvPicPr>
        <p:blipFill>
          <a:blip r:embed="rId3">
            <a:alphaModFix/>
          </a:blip>
          <a:stretch>
            <a:fillRect/>
          </a:stretch>
        </p:blipFill>
        <p:spPr>
          <a:xfrm>
            <a:off x="4923700" y="1315199"/>
            <a:ext cx="4678219" cy="2020801"/>
          </a:xfrm>
          <a:prstGeom prst="rect">
            <a:avLst/>
          </a:prstGeom>
          <a:noFill/>
          <a:ln>
            <a:noFill/>
          </a:ln>
        </p:spPr>
      </p:pic>
      <p:pic>
        <p:nvPicPr>
          <p:cNvPr id="293" name="Google Shape;293;p38"/>
          <p:cNvPicPr preferRelativeResize="0"/>
          <p:nvPr/>
        </p:nvPicPr>
        <p:blipFill>
          <a:blip r:embed="rId4">
            <a:alphaModFix/>
          </a:blip>
          <a:stretch>
            <a:fillRect/>
          </a:stretch>
        </p:blipFill>
        <p:spPr>
          <a:xfrm>
            <a:off x="5821112" y="3336000"/>
            <a:ext cx="2511276" cy="1845501"/>
          </a:xfrm>
          <a:prstGeom prst="rect">
            <a:avLst/>
          </a:prstGeom>
          <a:noFill/>
          <a:ln>
            <a:noFill/>
          </a:ln>
        </p:spPr>
      </p:pic>
      <p:pic>
        <p:nvPicPr>
          <p:cNvPr id="294" name="Google Shape;294;p38"/>
          <p:cNvPicPr preferRelativeResize="0"/>
          <p:nvPr/>
        </p:nvPicPr>
        <p:blipFill>
          <a:blip r:embed="rId5">
            <a:alphaModFix/>
          </a:blip>
          <a:stretch>
            <a:fillRect/>
          </a:stretch>
        </p:blipFill>
        <p:spPr>
          <a:xfrm>
            <a:off x="0" y="437425"/>
            <a:ext cx="4553949" cy="1050900"/>
          </a:xfrm>
          <a:prstGeom prst="rect">
            <a:avLst/>
          </a:prstGeom>
          <a:noFill/>
          <a:ln>
            <a:noFill/>
          </a:ln>
        </p:spPr>
      </p:pic>
      <p:pic>
        <p:nvPicPr>
          <p:cNvPr id="295" name="Google Shape;295;p38"/>
          <p:cNvPicPr preferRelativeResize="0"/>
          <p:nvPr/>
        </p:nvPicPr>
        <p:blipFill>
          <a:blip r:embed="rId6">
            <a:alphaModFix/>
          </a:blip>
          <a:stretch>
            <a:fillRect/>
          </a:stretch>
        </p:blipFill>
        <p:spPr>
          <a:xfrm>
            <a:off x="4923705" y="676525"/>
            <a:ext cx="4190270" cy="572700"/>
          </a:xfrm>
          <a:prstGeom prst="rect">
            <a:avLst/>
          </a:prstGeom>
          <a:noFill/>
          <a:ln>
            <a:noFill/>
          </a:ln>
        </p:spPr>
      </p:pic>
      <p:sp>
        <p:nvSpPr>
          <p:cNvPr id="296" name="Google Shape;296;p38"/>
          <p:cNvSpPr txBox="1"/>
          <p:nvPr/>
        </p:nvSpPr>
        <p:spPr>
          <a:xfrm>
            <a:off x="50825" y="4021925"/>
            <a:ext cx="53376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In 60 minutes, dsDNA contamination can be measured with direct qPCR of the vaccine vials for less than $100/vial</a:t>
            </a:r>
            <a:endParaRPr/>
          </a:p>
          <a:p>
            <a:pPr marL="0" lvl="0" indent="0" algn="l" rtl="0">
              <a:spcBef>
                <a:spcPts val="0"/>
              </a:spcBef>
              <a:spcAft>
                <a:spcPts val="0"/>
              </a:spcAft>
              <a:buNone/>
            </a:pPr>
            <a:r>
              <a:rPr lang="en"/>
              <a:t>Using 1/300th of a dose.</a:t>
            </a:r>
            <a:endParaRPr/>
          </a:p>
        </p:txBody>
      </p:sp>
      <p:pic>
        <p:nvPicPr>
          <p:cNvPr id="297" name="Google Shape;297;p38"/>
          <p:cNvPicPr preferRelativeResize="0"/>
          <p:nvPr/>
        </p:nvPicPr>
        <p:blipFill>
          <a:blip r:embed="rId7">
            <a:alphaModFix/>
          </a:blip>
          <a:stretch>
            <a:fillRect/>
          </a:stretch>
        </p:blipFill>
        <p:spPr>
          <a:xfrm>
            <a:off x="50825" y="1412125"/>
            <a:ext cx="4452289" cy="2012376"/>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3DC71-E4CF-626E-6BEC-48D1AA444681}"/>
              </a:ext>
            </a:extLst>
          </p:cNvPr>
          <p:cNvSpPr>
            <a:spLocks noGrp="1"/>
          </p:cNvSpPr>
          <p:nvPr>
            <p:ph type="title"/>
          </p:nvPr>
        </p:nvSpPr>
        <p:spPr>
          <a:xfrm>
            <a:off x="420556" y="3384168"/>
            <a:ext cx="8520600" cy="572700"/>
          </a:xfrm>
        </p:spPr>
        <p:txBody>
          <a:bodyPr>
            <a:normAutofit fontScale="90000"/>
          </a:bodyPr>
          <a:lstStyle/>
          <a:p>
            <a:pPr algn="ctr"/>
            <a:r>
              <a:rPr lang="en-US" sz="2200" dirty="0"/>
              <a:t>Thank you for your time and consideration</a:t>
            </a:r>
            <a:br>
              <a:rPr lang="en-US" sz="2200" dirty="0"/>
            </a:br>
            <a:r>
              <a:rPr lang="en-US" sz="2200" dirty="0"/>
              <a:t>Please end this deception</a:t>
            </a:r>
            <a:br>
              <a:rPr lang="en-US" dirty="0"/>
            </a:br>
            <a:br>
              <a:rPr lang="en-US" dirty="0"/>
            </a:br>
            <a:r>
              <a:rPr lang="en-US" sz="2200" dirty="0">
                <a:hlinkClick r:id="rId2"/>
              </a:rPr>
              <a:t>Kevin.McKernan@medicinalgenomics.com</a:t>
            </a:r>
            <a:br>
              <a:rPr lang="en-US" sz="2200" dirty="0"/>
            </a:br>
            <a:r>
              <a:rPr lang="en-US" sz="2200" dirty="0"/>
              <a:t>https://</a:t>
            </a:r>
            <a:r>
              <a:rPr lang="en-US" sz="2200" dirty="0" err="1"/>
              <a:t>anandamide.substack.com</a:t>
            </a:r>
            <a:r>
              <a:rPr lang="en-US" sz="2200" dirty="0"/>
              <a:t>/</a:t>
            </a:r>
            <a:endParaRPr lang="en-US" dirty="0"/>
          </a:p>
        </p:txBody>
      </p:sp>
      <p:pic>
        <p:nvPicPr>
          <p:cNvPr id="6146" name="Picture 2">
            <a:extLst>
              <a:ext uri="{FF2B5EF4-FFF2-40B4-BE49-F238E27FC236}">
                <a16:creationId xmlns:a16="http://schemas.microsoft.com/office/drawing/2014/main" id="{A53727E4-BCD7-96EF-C992-75A32BE034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6421" y="108447"/>
            <a:ext cx="4108869" cy="33017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0785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pic>
        <p:nvPicPr>
          <p:cNvPr id="3" name="Picture 2">
            <a:extLst>
              <a:ext uri="{FF2B5EF4-FFF2-40B4-BE49-F238E27FC236}">
                <a16:creationId xmlns:a16="http://schemas.microsoft.com/office/drawing/2014/main" id="{BFC77B19-EE82-B8C9-7257-8DFC1DDCC0D9}"/>
              </a:ext>
            </a:extLst>
          </p:cNvPr>
          <p:cNvPicPr>
            <a:picLocks noChangeAspect="1"/>
          </p:cNvPicPr>
          <p:nvPr/>
        </p:nvPicPr>
        <p:blipFill>
          <a:blip r:embed="rId3"/>
          <a:stretch>
            <a:fillRect/>
          </a:stretch>
        </p:blipFill>
        <p:spPr>
          <a:xfrm>
            <a:off x="685800" y="195963"/>
            <a:ext cx="7772400" cy="4751574"/>
          </a:xfrm>
          <a:prstGeom prst="rect">
            <a:avLst/>
          </a:prstGeom>
        </p:spPr>
      </p:pic>
      <p:sp>
        <p:nvSpPr>
          <p:cNvPr id="4" name="Frame 3">
            <a:extLst>
              <a:ext uri="{FF2B5EF4-FFF2-40B4-BE49-F238E27FC236}">
                <a16:creationId xmlns:a16="http://schemas.microsoft.com/office/drawing/2014/main" id="{07C15E14-B302-4DB8-A86B-2F8685ED6E5D}"/>
              </a:ext>
            </a:extLst>
          </p:cNvPr>
          <p:cNvSpPr/>
          <p:nvPr/>
        </p:nvSpPr>
        <p:spPr>
          <a:xfrm>
            <a:off x="5268686" y="3178629"/>
            <a:ext cx="3091543" cy="566057"/>
          </a:xfrm>
          <a:prstGeom prst="frame">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87;p25">
            <a:extLst>
              <a:ext uri="{FF2B5EF4-FFF2-40B4-BE49-F238E27FC236}">
                <a16:creationId xmlns:a16="http://schemas.microsoft.com/office/drawing/2014/main" id="{5F4561A4-BA62-85D2-0333-C9A6B5129584}"/>
              </a:ext>
            </a:extLst>
          </p:cNvPr>
          <p:cNvPicPr preferRelativeResize="0"/>
          <p:nvPr/>
        </p:nvPicPr>
        <p:blipFill>
          <a:blip r:embed="rId2">
            <a:alphaModFix/>
          </a:blip>
          <a:stretch>
            <a:fillRect/>
          </a:stretch>
        </p:blipFill>
        <p:spPr>
          <a:xfrm>
            <a:off x="5233483" y="801923"/>
            <a:ext cx="3482501" cy="3539653"/>
          </a:xfrm>
          <a:prstGeom prst="rect">
            <a:avLst/>
          </a:prstGeom>
          <a:noFill/>
          <a:ln>
            <a:noFill/>
          </a:ln>
        </p:spPr>
      </p:pic>
      <p:pic>
        <p:nvPicPr>
          <p:cNvPr id="5" name="Picture 4">
            <a:extLst>
              <a:ext uri="{FF2B5EF4-FFF2-40B4-BE49-F238E27FC236}">
                <a16:creationId xmlns:a16="http://schemas.microsoft.com/office/drawing/2014/main" id="{85595E7C-6484-5BF6-B156-571A951E3196}"/>
              </a:ext>
            </a:extLst>
          </p:cNvPr>
          <p:cNvPicPr>
            <a:picLocks noChangeAspect="1"/>
          </p:cNvPicPr>
          <p:nvPr/>
        </p:nvPicPr>
        <p:blipFill rotWithShape="1">
          <a:blip r:embed="rId3"/>
          <a:srcRect b="2792"/>
          <a:stretch/>
        </p:blipFill>
        <p:spPr>
          <a:xfrm>
            <a:off x="126459" y="973051"/>
            <a:ext cx="4758706" cy="3197395"/>
          </a:xfrm>
          <a:prstGeom prst="rect">
            <a:avLst/>
          </a:prstGeom>
        </p:spPr>
      </p:pic>
      <p:sp>
        <p:nvSpPr>
          <p:cNvPr id="6" name="TextBox 5">
            <a:extLst>
              <a:ext uri="{FF2B5EF4-FFF2-40B4-BE49-F238E27FC236}">
                <a16:creationId xmlns:a16="http://schemas.microsoft.com/office/drawing/2014/main" id="{4B9B0699-3EBA-A9B7-C1DC-2AF204582181}"/>
              </a:ext>
            </a:extLst>
          </p:cNvPr>
          <p:cNvSpPr txBox="1"/>
          <p:nvPr/>
        </p:nvSpPr>
        <p:spPr>
          <a:xfrm>
            <a:off x="301557" y="145915"/>
            <a:ext cx="7519481" cy="400110"/>
          </a:xfrm>
          <a:prstGeom prst="rect">
            <a:avLst/>
          </a:prstGeom>
          <a:noFill/>
        </p:spPr>
        <p:txBody>
          <a:bodyPr wrap="square" rtlCol="0">
            <a:spAutoFit/>
          </a:bodyPr>
          <a:lstStyle/>
          <a:p>
            <a:r>
              <a:rPr lang="en-US" sz="2000" dirty="0"/>
              <a:t>Fact Checker Chorus: “</a:t>
            </a:r>
            <a:r>
              <a:rPr lang="en-US" sz="2000" b="1" i="1" dirty="0"/>
              <a:t>It’s not peer reviewed!</a:t>
            </a:r>
            <a:r>
              <a:rPr lang="en-US" sz="2000" dirty="0"/>
              <a:t>”</a:t>
            </a:r>
          </a:p>
        </p:txBody>
      </p:sp>
    </p:spTree>
    <p:extLst>
      <p:ext uri="{BB962C8B-B14F-4D97-AF65-F5344CB8AC3E}">
        <p14:creationId xmlns:p14="http://schemas.microsoft.com/office/powerpoint/2010/main" val="40165299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4"/>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Reproduction</a:t>
            </a:r>
            <a:endParaRPr/>
          </a:p>
          <a:p>
            <a:pPr marL="0" lvl="0" indent="0" algn="l" rtl="0">
              <a:spcBef>
                <a:spcPts val="0"/>
              </a:spcBef>
              <a:spcAft>
                <a:spcPts val="0"/>
              </a:spcAft>
              <a:buNone/>
            </a:pPr>
            <a:endParaRPr/>
          </a:p>
        </p:txBody>
      </p:sp>
      <p:pic>
        <p:nvPicPr>
          <p:cNvPr id="167" name="Google Shape;167;p24"/>
          <p:cNvPicPr preferRelativeResize="0"/>
          <p:nvPr/>
        </p:nvPicPr>
        <p:blipFill>
          <a:blip r:embed="rId3">
            <a:alphaModFix/>
          </a:blip>
          <a:stretch>
            <a:fillRect/>
          </a:stretch>
        </p:blipFill>
        <p:spPr>
          <a:xfrm>
            <a:off x="84725" y="500700"/>
            <a:ext cx="2109950" cy="2304576"/>
          </a:xfrm>
          <a:prstGeom prst="rect">
            <a:avLst/>
          </a:prstGeom>
          <a:noFill/>
          <a:ln>
            <a:noFill/>
          </a:ln>
        </p:spPr>
      </p:pic>
      <p:pic>
        <p:nvPicPr>
          <p:cNvPr id="168" name="Google Shape;168;p24"/>
          <p:cNvPicPr preferRelativeResize="0"/>
          <p:nvPr/>
        </p:nvPicPr>
        <p:blipFill>
          <a:blip r:embed="rId4">
            <a:alphaModFix/>
          </a:blip>
          <a:stretch>
            <a:fillRect/>
          </a:stretch>
        </p:blipFill>
        <p:spPr>
          <a:xfrm>
            <a:off x="3401502" y="443400"/>
            <a:ext cx="2240745" cy="2304575"/>
          </a:xfrm>
          <a:prstGeom prst="rect">
            <a:avLst/>
          </a:prstGeom>
          <a:noFill/>
          <a:ln>
            <a:noFill/>
          </a:ln>
        </p:spPr>
      </p:pic>
      <p:pic>
        <p:nvPicPr>
          <p:cNvPr id="169" name="Google Shape;169;p24"/>
          <p:cNvPicPr preferRelativeResize="0"/>
          <p:nvPr/>
        </p:nvPicPr>
        <p:blipFill>
          <a:blip r:embed="rId5">
            <a:alphaModFix/>
          </a:blip>
          <a:stretch>
            <a:fillRect/>
          </a:stretch>
        </p:blipFill>
        <p:spPr>
          <a:xfrm>
            <a:off x="6652675" y="443400"/>
            <a:ext cx="2324206" cy="2304575"/>
          </a:xfrm>
          <a:prstGeom prst="rect">
            <a:avLst/>
          </a:prstGeom>
          <a:noFill/>
          <a:ln>
            <a:noFill/>
          </a:ln>
        </p:spPr>
      </p:pic>
      <p:pic>
        <p:nvPicPr>
          <p:cNvPr id="170" name="Google Shape;170;p24"/>
          <p:cNvPicPr preferRelativeResize="0"/>
          <p:nvPr/>
        </p:nvPicPr>
        <p:blipFill>
          <a:blip r:embed="rId6">
            <a:alphaModFix/>
          </a:blip>
          <a:stretch>
            <a:fillRect/>
          </a:stretch>
        </p:blipFill>
        <p:spPr>
          <a:xfrm>
            <a:off x="279054" y="3191375"/>
            <a:ext cx="3537851" cy="1355675"/>
          </a:xfrm>
          <a:prstGeom prst="rect">
            <a:avLst/>
          </a:prstGeom>
          <a:noFill/>
          <a:ln>
            <a:noFill/>
          </a:ln>
        </p:spPr>
      </p:pic>
      <p:pic>
        <p:nvPicPr>
          <p:cNvPr id="171" name="Google Shape;171;p24"/>
          <p:cNvPicPr preferRelativeResize="0"/>
          <p:nvPr/>
        </p:nvPicPr>
        <p:blipFill>
          <a:blip r:embed="rId7">
            <a:alphaModFix/>
          </a:blip>
          <a:stretch>
            <a:fillRect/>
          </a:stretch>
        </p:blipFill>
        <p:spPr>
          <a:xfrm>
            <a:off x="5642247" y="3100550"/>
            <a:ext cx="3222699" cy="2042950"/>
          </a:xfrm>
          <a:prstGeom prst="rect">
            <a:avLst/>
          </a:prstGeom>
          <a:noFill/>
          <a:ln>
            <a:noFill/>
          </a:ln>
        </p:spPr>
      </p:pic>
      <p:sp>
        <p:nvSpPr>
          <p:cNvPr id="172" name="Google Shape;172;p24"/>
          <p:cNvSpPr txBox="1"/>
          <p:nvPr/>
        </p:nvSpPr>
        <p:spPr>
          <a:xfrm>
            <a:off x="5087675" y="2747975"/>
            <a:ext cx="5740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b="1">
                <a:solidFill>
                  <a:srgbClr val="FF0000"/>
                </a:solidFill>
              </a:rPr>
              <a:t>815X variance across 10 lots EMA</a:t>
            </a:r>
            <a:endParaRPr b="1">
              <a:solidFill>
                <a:srgbClr val="FF0000"/>
              </a:solidFill>
            </a:endParaRPr>
          </a:p>
        </p:txBody>
      </p:sp>
      <p:sp>
        <p:nvSpPr>
          <p:cNvPr id="173" name="Google Shape;173;p24"/>
          <p:cNvSpPr/>
          <p:nvPr/>
        </p:nvSpPr>
        <p:spPr>
          <a:xfrm>
            <a:off x="7228275" y="3848050"/>
            <a:ext cx="776100" cy="181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4"/>
          <p:cNvSpPr/>
          <p:nvPr/>
        </p:nvSpPr>
        <p:spPr>
          <a:xfrm>
            <a:off x="7228275" y="4547925"/>
            <a:ext cx="776100" cy="181200"/>
          </a:xfrm>
          <a:prstGeom prst="rect">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929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5"/>
          <p:cNvSpPr txBox="1">
            <a:spLocks noGrp="1"/>
          </p:cNvSpPr>
          <p:nvPr>
            <p:ph type="title"/>
          </p:nvPr>
        </p:nvSpPr>
        <p:spPr>
          <a:xfrm>
            <a:off x="311700" y="0"/>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International replication</a:t>
            </a:r>
            <a:endParaRPr/>
          </a:p>
        </p:txBody>
      </p:sp>
      <p:pic>
        <p:nvPicPr>
          <p:cNvPr id="180" name="Google Shape;180;p25"/>
          <p:cNvPicPr preferRelativeResize="0"/>
          <p:nvPr/>
        </p:nvPicPr>
        <p:blipFill>
          <a:blip r:embed="rId3">
            <a:alphaModFix/>
          </a:blip>
          <a:stretch>
            <a:fillRect/>
          </a:stretch>
        </p:blipFill>
        <p:spPr>
          <a:xfrm>
            <a:off x="73688" y="1470206"/>
            <a:ext cx="3192123" cy="2203850"/>
          </a:xfrm>
          <a:prstGeom prst="rect">
            <a:avLst/>
          </a:prstGeom>
          <a:noFill/>
          <a:ln>
            <a:noFill/>
          </a:ln>
        </p:spPr>
      </p:pic>
      <p:pic>
        <p:nvPicPr>
          <p:cNvPr id="181" name="Google Shape;181;p25"/>
          <p:cNvPicPr preferRelativeResize="0"/>
          <p:nvPr/>
        </p:nvPicPr>
        <p:blipFill>
          <a:blip r:embed="rId4">
            <a:alphaModFix/>
          </a:blip>
          <a:stretch>
            <a:fillRect/>
          </a:stretch>
        </p:blipFill>
        <p:spPr>
          <a:xfrm>
            <a:off x="3299536" y="1178448"/>
            <a:ext cx="2744651" cy="1887774"/>
          </a:xfrm>
          <a:prstGeom prst="rect">
            <a:avLst/>
          </a:prstGeom>
          <a:noFill/>
          <a:ln>
            <a:noFill/>
          </a:ln>
        </p:spPr>
      </p:pic>
      <p:pic>
        <p:nvPicPr>
          <p:cNvPr id="182" name="Google Shape;182;p25"/>
          <p:cNvPicPr preferRelativeResize="0"/>
          <p:nvPr/>
        </p:nvPicPr>
        <p:blipFill>
          <a:blip r:embed="rId5">
            <a:alphaModFix/>
          </a:blip>
          <a:stretch>
            <a:fillRect/>
          </a:stretch>
        </p:blipFill>
        <p:spPr>
          <a:xfrm>
            <a:off x="3378144" y="3066222"/>
            <a:ext cx="2655049" cy="780300"/>
          </a:xfrm>
          <a:prstGeom prst="rect">
            <a:avLst/>
          </a:prstGeom>
          <a:noFill/>
          <a:ln>
            <a:noFill/>
          </a:ln>
        </p:spPr>
      </p:pic>
      <p:sp>
        <p:nvSpPr>
          <p:cNvPr id="183" name="Google Shape;183;p25"/>
          <p:cNvSpPr txBox="1"/>
          <p:nvPr/>
        </p:nvSpPr>
        <p:spPr>
          <a:xfrm>
            <a:off x="205944" y="801618"/>
            <a:ext cx="31722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Dr. Phillip </a:t>
            </a:r>
            <a:r>
              <a:rPr lang="en" dirty="0" err="1"/>
              <a:t>Buckhaults</a:t>
            </a:r>
            <a:endParaRPr dirty="0"/>
          </a:p>
        </p:txBody>
      </p:sp>
      <p:sp>
        <p:nvSpPr>
          <p:cNvPr id="184" name="Google Shape;184;p25"/>
          <p:cNvSpPr txBox="1"/>
          <p:nvPr/>
        </p:nvSpPr>
        <p:spPr>
          <a:xfrm>
            <a:off x="3576615" y="811730"/>
            <a:ext cx="31722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Dr. Sin Lee</a:t>
            </a:r>
            <a:endParaRPr dirty="0"/>
          </a:p>
        </p:txBody>
      </p:sp>
      <p:sp>
        <p:nvSpPr>
          <p:cNvPr id="185" name="Google Shape;185;p25"/>
          <p:cNvSpPr txBox="1"/>
          <p:nvPr/>
        </p:nvSpPr>
        <p:spPr>
          <a:xfrm>
            <a:off x="6204458" y="781014"/>
            <a:ext cx="3172200" cy="354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t>Dr. Brigitte </a:t>
            </a:r>
            <a:r>
              <a:rPr lang="en" dirty="0" err="1"/>
              <a:t>Konig</a:t>
            </a:r>
            <a:endParaRPr dirty="0"/>
          </a:p>
        </p:txBody>
      </p:sp>
      <p:pic>
        <p:nvPicPr>
          <p:cNvPr id="186" name="Google Shape;186;p25"/>
          <p:cNvPicPr preferRelativeResize="0"/>
          <p:nvPr/>
        </p:nvPicPr>
        <p:blipFill>
          <a:blip r:embed="rId6">
            <a:alphaModFix/>
          </a:blip>
          <a:stretch>
            <a:fillRect/>
          </a:stretch>
        </p:blipFill>
        <p:spPr>
          <a:xfrm>
            <a:off x="6145527" y="1104897"/>
            <a:ext cx="2686773" cy="2933706"/>
          </a:xfrm>
          <a:prstGeom prst="rect">
            <a:avLst/>
          </a:prstGeom>
          <a:noFill/>
          <a:ln>
            <a:noFill/>
          </a:ln>
        </p:spPr>
      </p:pic>
      <p:pic>
        <p:nvPicPr>
          <p:cNvPr id="3" name="Picture 2">
            <a:extLst>
              <a:ext uri="{FF2B5EF4-FFF2-40B4-BE49-F238E27FC236}">
                <a16:creationId xmlns:a16="http://schemas.microsoft.com/office/drawing/2014/main" id="{BEF72198-B931-DA19-91AE-D97EFA1DE87F}"/>
              </a:ext>
            </a:extLst>
          </p:cNvPr>
          <p:cNvPicPr>
            <a:picLocks noChangeAspect="1"/>
          </p:cNvPicPr>
          <p:nvPr/>
        </p:nvPicPr>
        <p:blipFill>
          <a:blip r:embed="rId7"/>
          <a:stretch>
            <a:fillRect/>
          </a:stretch>
        </p:blipFill>
        <p:spPr>
          <a:xfrm>
            <a:off x="205944" y="4331770"/>
            <a:ext cx="3029187" cy="658519"/>
          </a:xfrm>
          <a:prstGeom prst="rect">
            <a:avLst/>
          </a:prstGeom>
        </p:spPr>
      </p:pic>
      <p:pic>
        <p:nvPicPr>
          <p:cNvPr id="4" name="Picture 3">
            <a:extLst>
              <a:ext uri="{FF2B5EF4-FFF2-40B4-BE49-F238E27FC236}">
                <a16:creationId xmlns:a16="http://schemas.microsoft.com/office/drawing/2014/main" id="{DEEC6BAB-D07D-7D5B-E060-035633EE8536}"/>
              </a:ext>
            </a:extLst>
          </p:cNvPr>
          <p:cNvPicPr>
            <a:picLocks noChangeAspect="1"/>
          </p:cNvPicPr>
          <p:nvPr/>
        </p:nvPicPr>
        <p:blipFill>
          <a:blip r:embed="rId8"/>
          <a:stretch>
            <a:fillRect/>
          </a:stretch>
        </p:blipFill>
        <p:spPr>
          <a:xfrm>
            <a:off x="3576615" y="4331770"/>
            <a:ext cx="2072748" cy="556639"/>
          </a:xfrm>
          <a:prstGeom prst="rect">
            <a:avLst/>
          </a:prstGeom>
        </p:spPr>
      </p:pic>
      <p:pic>
        <p:nvPicPr>
          <p:cNvPr id="5" name="Picture 4">
            <a:extLst>
              <a:ext uri="{FF2B5EF4-FFF2-40B4-BE49-F238E27FC236}">
                <a16:creationId xmlns:a16="http://schemas.microsoft.com/office/drawing/2014/main" id="{8F4177CB-B280-653D-9FDC-EFBA1283EA43}"/>
              </a:ext>
            </a:extLst>
          </p:cNvPr>
          <p:cNvPicPr>
            <a:picLocks noChangeAspect="1"/>
          </p:cNvPicPr>
          <p:nvPr/>
        </p:nvPicPr>
        <p:blipFill>
          <a:blip r:embed="rId9"/>
          <a:stretch>
            <a:fillRect/>
          </a:stretch>
        </p:blipFill>
        <p:spPr>
          <a:xfrm>
            <a:off x="6507803" y="4187522"/>
            <a:ext cx="2155893" cy="700887"/>
          </a:xfrm>
          <a:prstGeom prst="rect">
            <a:avLst/>
          </a:prstGeom>
        </p:spPr>
      </p:pic>
    </p:spTree>
    <p:extLst>
      <p:ext uri="{BB962C8B-B14F-4D97-AF65-F5344CB8AC3E}">
        <p14:creationId xmlns:p14="http://schemas.microsoft.com/office/powerpoint/2010/main" val="3069492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5F15B-F4A3-5243-6A0F-451E16851974}"/>
              </a:ext>
            </a:extLst>
          </p:cNvPr>
          <p:cNvSpPr>
            <a:spLocks noGrp="1"/>
          </p:cNvSpPr>
          <p:nvPr>
            <p:ph type="title"/>
          </p:nvPr>
        </p:nvSpPr>
        <p:spPr>
          <a:xfrm>
            <a:off x="2369100" y="1207715"/>
            <a:ext cx="6666043" cy="572700"/>
          </a:xfrm>
        </p:spPr>
        <p:txBody>
          <a:bodyPr>
            <a:normAutofit fontScale="90000"/>
          </a:bodyPr>
          <a:lstStyle/>
          <a:p>
            <a:r>
              <a:rPr lang="en-US" b="1" u="sng" dirty="0"/>
              <a:t>Regulatory Response</a:t>
            </a:r>
            <a:br>
              <a:rPr lang="en-US" dirty="0"/>
            </a:br>
            <a:br>
              <a:rPr lang="en-US" dirty="0"/>
            </a:br>
            <a:r>
              <a:rPr lang="en-US" dirty="0"/>
              <a:t>1)Yes, SV40 is there</a:t>
            </a:r>
            <a:br>
              <a:rPr lang="en-US" dirty="0"/>
            </a:br>
            <a:r>
              <a:rPr lang="en-US" dirty="0"/>
              <a:t>2)Yes, Pfizer did </a:t>
            </a:r>
            <a:r>
              <a:rPr lang="en-US" b="1" dirty="0">
                <a:solidFill>
                  <a:srgbClr val="FF0000"/>
                </a:solidFill>
              </a:rPr>
              <a:t>NOT</a:t>
            </a:r>
            <a:r>
              <a:rPr lang="en-US" dirty="0"/>
              <a:t> spell this out</a:t>
            </a:r>
            <a:br>
              <a:rPr lang="en-US" dirty="0"/>
            </a:br>
            <a:r>
              <a:rPr lang="en-US" dirty="0"/>
              <a:t>3)DNA is too small in length to matter</a:t>
            </a:r>
            <a:br>
              <a:rPr lang="en-US" dirty="0"/>
            </a:br>
            <a:r>
              <a:rPr lang="en-US" dirty="0"/>
              <a:t>4)DNA is too small in quantity to matter</a:t>
            </a:r>
            <a:br>
              <a:rPr lang="en-US" dirty="0"/>
            </a:br>
            <a:r>
              <a:rPr lang="en-US" dirty="0"/>
              <a:t>5)DNA is non-functional</a:t>
            </a:r>
          </a:p>
        </p:txBody>
      </p:sp>
      <p:sp>
        <p:nvSpPr>
          <p:cNvPr id="4" name="&quot;No&quot; Symbol 3">
            <a:extLst>
              <a:ext uri="{FF2B5EF4-FFF2-40B4-BE49-F238E27FC236}">
                <a16:creationId xmlns:a16="http://schemas.microsoft.com/office/drawing/2014/main" id="{E9BE92DB-6762-BAAE-EC46-22C5ADCD7F49}"/>
              </a:ext>
            </a:extLst>
          </p:cNvPr>
          <p:cNvSpPr/>
          <p:nvPr/>
        </p:nvSpPr>
        <p:spPr>
          <a:xfrm>
            <a:off x="2118730" y="2884714"/>
            <a:ext cx="326572" cy="315686"/>
          </a:xfrm>
          <a:prstGeom prst="noSmoking">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quot;No&quot; Symbol 4">
            <a:extLst>
              <a:ext uri="{FF2B5EF4-FFF2-40B4-BE49-F238E27FC236}">
                <a16:creationId xmlns:a16="http://schemas.microsoft.com/office/drawing/2014/main" id="{11A2DA82-6098-EDE6-321B-A8865652B01D}"/>
              </a:ext>
            </a:extLst>
          </p:cNvPr>
          <p:cNvSpPr/>
          <p:nvPr/>
        </p:nvSpPr>
        <p:spPr>
          <a:xfrm>
            <a:off x="2114742" y="3260271"/>
            <a:ext cx="326572" cy="315686"/>
          </a:xfrm>
          <a:prstGeom prst="noSmoking">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quot;No&quot; Symbol 5">
            <a:extLst>
              <a:ext uri="{FF2B5EF4-FFF2-40B4-BE49-F238E27FC236}">
                <a16:creationId xmlns:a16="http://schemas.microsoft.com/office/drawing/2014/main" id="{53D54A36-EC5F-F741-C9B3-CA3442E8C5A6}"/>
              </a:ext>
            </a:extLst>
          </p:cNvPr>
          <p:cNvSpPr/>
          <p:nvPr/>
        </p:nvSpPr>
        <p:spPr>
          <a:xfrm>
            <a:off x="2129614" y="3635828"/>
            <a:ext cx="326572" cy="315686"/>
          </a:xfrm>
          <a:prstGeom prst="noSmoking">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9218" name="Picture 2">
            <a:extLst>
              <a:ext uri="{FF2B5EF4-FFF2-40B4-BE49-F238E27FC236}">
                <a16:creationId xmlns:a16="http://schemas.microsoft.com/office/drawing/2014/main" id="{70623536-71FD-8502-6C1E-AA7E7AFDFF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9614" y="2122714"/>
            <a:ext cx="326572" cy="3265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CECAE030-ECA0-FE9B-BAAC-506D2C1CB6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642" y="2498262"/>
            <a:ext cx="326572" cy="3265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472B25E8-0689-468A-9BEB-462FDDC8F2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386" y="4637314"/>
            <a:ext cx="326572" cy="3265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A197114-B6B5-894A-002D-8C28E59E62D9}"/>
              </a:ext>
            </a:extLst>
          </p:cNvPr>
          <p:cNvSpPr txBox="1"/>
          <p:nvPr/>
        </p:nvSpPr>
        <p:spPr>
          <a:xfrm>
            <a:off x="674913" y="4626429"/>
            <a:ext cx="2732315" cy="307777"/>
          </a:xfrm>
          <a:prstGeom prst="rect">
            <a:avLst/>
          </a:prstGeom>
          <a:noFill/>
        </p:spPr>
        <p:txBody>
          <a:bodyPr wrap="square" rtlCol="0">
            <a:spAutoFit/>
          </a:bodyPr>
          <a:lstStyle/>
          <a:p>
            <a:r>
              <a:rPr lang="en-US" dirty="0"/>
              <a:t>Regulators are correct</a:t>
            </a:r>
          </a:p>
        </p:txBody>
      </p:sp>
      <p:sp>
        <p:nvSpPr>
          <p:cNvPr id="10" name="&quot;No&quot; Symbol 9">
            <a:extLst>
              <a:ext uri="{FF2B5EF4-FFF2-40B4-BE49-F238E27FC236}">
                <a16:creationId xmlns:a16="http://schemas.microsoft.com/office/drawing/2014/main" id="{498CDEB5-5B68-FD86-EEF2-7440C99B5D64}"/>
              </a:ext>
            </a:extLst>
          </p:cNvPr>
          <p:cNvSpPr/>
          <p:nvPr/>
        </p:nvSpPr>
        <p:spPr>
          <a:xfrm>
            <a:off x="3243942" y="4637314"/>
            <a:ext cx="326572" cy="315686"/>
          </a:xfrm>
          <a:prstGeom prst="noSmoking">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a:extLst>
              <a:ext uri="{FF2B5EF4-FFF2-40B4-BE49-F238E27FC236}">
                <a16:creationId xmlns:a16="http://schemas.microsoft.com/office/drawing/2014/main" id="{99ABB2B0-15F7-69C2-280D-F8F9EA15EB63}"/>
              </a:ext>
            </a:extLst>
          </p:cNvPr>
          <p:cNvSpPr txBox="1"/>
          <p:nvPr/>
        </p:nvSpPr>
        <p:spPr>
          <a:xfrm>
            <a:off x="3668484" y="4626428"/>
            <a:ext cx="2732315" cy="307777"/>
          </a:xfrm>
          <a:prstGeom prst="rect">
            <a:avLst/>
          </a:prstGeom>
          <a:noFill/>
        </p:spPr>
        <p:txBody>
          <a:bodyPr wrap="square" rtlCol="0">
            <a:spAutoFit/>
          </a:bodyPr>
          <a:lstStyle/>
          <a:p>
            <a:r>
              <a:rPr lang="en-US" dirty="0"/>
              <a:t>Regulators are wrong</a:t>
            </a:r>
          </a:p>
        </p:txBody>
      </p:sp>
    </p:spTree>
    <p:extLst>
      <p:ext uri="{BB962C8B-B14F-4D97-AF65-F5344CB8AC3E}">
        <p14:creationId xmlns:p14="http://schemas.microsoft.com/office/powerpoint/2010/main" val="3407963151"/>
      </p:ext>
    </p:extLst>
  </p:cSld>
  <p:clrMapOvr>
    <a:masterClrMapping/>
  </p:clrMapOvr>
  <mc:AlternateContent xmlns:mc="http://schemas.openxmlformats.org/markup-compatibility/2006" xmlns:p14="http://schemas.microsoft.com/office/powerpoint/2010/main">
    <mc:Choice Requires="p14">
      <p:transition spd="slow" p14:dur="2000" advTm="77534"/>
    </mc:Choice>
    <mc:Fallback xmlns="">
      <p:transition spd="slow" advTm="77534"/>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58025" y="0"/>
            <a:ext cx="5011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720"/>
              <a:t>Process 1 used In Vitro Transcription (IVT)</a:t>
            </a:r>
            <a:endParaRPr sz="1720"/>
          </a:p>
        </p:txBody>
      </p:sp>
      <p:pic>
        <p:nvPicPr>
          <p:cNvPr id="85" name="Google Shape;85;p17"/>
          <p:cNvPicPr preferRelativeResize="0"/>
          <p:nvPr/>
        </p:nvPicPr>
        <p:blipFill>
          <a:blip r:embed="rId3">
            <a:alphaModFix/>
          </a:blip>
          <a:stretch>
            <a:fillRect/>
          </a:stretch>
        </p:blipFill>
        <p:spPr>
          <a:xfrm>
            <a:off x="50200" y="2982675"/>
            <a:ext cx="4584774" cy="2076275"/>
          </a:xfrm>
          <a:prstGeom prst="rect">
            <a:avLst/>
          </a:prstGeom>
          <a:noFill/>
          <a:ln>
            <a:noFill/>
          </a:ln>
        </p:spPr>
      </p:pic>
      <p:pic>
        <p:nvPicPr>
          <p:cNvPr id="86" name="Google Shape;86;p17"/>
          <p:cNvPicPr preferRelativeResize="0"/>
          <p:nvPr/>
        </p:nvPicPr>
        <p:blipFill rotWithShape="1">
          <a:blip r:embed="rId4">
            <a:alphaModFix/>
          </a:blip>
          <a:srcRect b="55357"/>
          <a:stretch/>
        </p:blipFill>
        <p:spPr>
          <a:xfrm>
            <a:off x="4953775" y="1689624"/>
            <a:ext cx="2918750" cy="1141950"/>
          </a:xfrm>
          <a:prstGeom prst="rect">
            <a:avLst/>
          </a:prstGeom>
          <a:noFill/>
          <a:ln>
            <a:noFill/>
          </a:ln>
        </p:spPr>
      </p:pic>
      <p:sp>
        <p:nvSpPr>
          <p:cNvPr id="87" name="Google Shape;87;p17"/>
          <p:cNvSpPr txBox="1">
            <a:spLocks noGrp="1"/>
          </p:cNvSpPr>
          <p:nvPr>
            <p:ph type="title"/>
          </p:nvPr>
        </p:nvSpPr>
        <p:spPr>
          <a:xfrm>
            <a:off x="4683225" y="17500"/>
            <a:ext cx="5011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1720"/>
              <a:t>Process 2 used Plasmids in E.coli</a:t>
            </a:r>
            <a:endParaRPr sz="1720"/>
          </a:p>
        </p:txBody>
      </p:sp>
      <p:pic>
        <p:nvPicPr>
          <p:cNvPr id="88" name="Google Shape;88;p17"/>
          <p:cNvPicPr preferRelativeResize="0"/>
          <p:nvPr/>
        </p:nvPicPr>
        <p:blipFill>
          <a:blip r:embed="rId5">
            <a:alphaModFix/>
          </a:blip>
          <a:stretch>
            <a:fillRect/>
          </a:stretch>
        </p:blipFill>
        <p:spPr>
          <a:xfrm>
            <a:off x="5362375" y="743314"/>
            <a:ext cx="2230574" cy="897511"/>
          </a:xfrm>
          <a:prstGeom prst="rect">
            <a:avLst/>
          </a:prstGeom>
          <a:noFill/>
          <a:ln>
            <a:noFill/>
          </a:ln>
        </p:spPr>
      </p:pic>
      <p:pic>
        <p:nvPicPr>
          <p:cNvPr id="89" name="Google Shape;89;p17"/>
          <p:cNvPicPr preferRelativeResize="0"/>
          <p:nvPr/>
        </p:nvPicPr>
        <p:blipFill rotWithShape="1">
          <a:blip r:embed="rId5">
            <a:alphaModFix/>
          </a:blip>
          <a:srcRect l="46133" r="34629" b="77243"/>
          <a:stretch/>
        </p:blipFill>
        <p:spPr>
          <a:xfrm>
            <a:off x="486950" y="674225"/>
            <a:ext cx="1974899" cy="940000"/>
          </a:xfrm>
          <a:prstGeom prst="rect">
            <a:avLst/>
          </a:prstGeom>
          <a:noFill/>
          <a:ln>
            <a:noFill/>
          </a:ln>
        </p:spPr>
      </p:pic>
      <p:pic>
        <p:nvPicPr>
          <p:cNvPr id="90" name="Google Shape;90;p17"/>
          <p:cNvPicPr preferRelativeResize="0"/>
          <p:nvPr/>
        </p:nvPicPr>
        <p:blipFill>
          <a:blip r:embed="rId3">
            <a:alphaModFix/>
          </a:blip>
          <a:stretch>
            <a:fillRect/>
          </a:stretch>
        </p:blipFill>
        <p:spPr>
          <a:xfrm>
            <a:off x="4572000" y="2970550"/>
            <a:ext cx="4584774" cy="2076275"/>
          </a:xfrm>
          <a:prstGeom prst="rect">
            <a:avLst/>
          </a:prstGeom>
          <a:noFill/>
          <a:ln>
            <a:noFill/>
          </a:ln>
        </p:spPr>
      </p:pic>
      <p:cxnSp>
        <p:nvCxnSpPr>
          <p:cNvPr id="91" name="Google Shape;91;p17"/>
          <p:cNvCxnSpPr>
            <a:stCxn id="89" idx="2"/>
          </p:cNvCxnSpPr>
          <p:nvPr/>
        </p:nvCxnSpPr>
        <p:spPr>
          <a:xfrm>
            <a:off x="1474400" y="1614225"/>
            <a:ext cx="4500" cy="1100100"/>
          </a:xfrm>
          <a:prstGeom prst="straightConnector1">
            <a:avLst/>
          </a:prstGeom>
          <a:noFill/>
          <a:ln w="9525" cap="flat" cmpd="sng">
            <a:solidFill>
              <a:schemeClr val="dk2"/>
            </a:solidFill>
            <a:prstDash val="solid"/>
            <a:round/>
            <a:headEnd type="none" w="med" len="med"/>
            <a:tailEnd type="triangle" w="med" len="med"/>
          </a:ln>
        </p:spPr>
      </p:cxnSp>
      <p:cxnSp>
        <p:nvCxnSpPr>
          <p:cNvPr id="92" name="Google Shape;92;p17"/>
          <p:cNvCxnSpPr/>
          <p:nvPr/>
        </p:nvCxnSpPr>
        <p:spPr>
          <a:xfrm>
            <a:off x="6408200" y="1614225"/>
            <a:ext cx="9900" cy="333600"/>
          </a:xfrm>
          <a:prstGeom prst="straightConnector1">
            <a:avLst/>
          </a:prstGeom>
          <a:noFill/>
          <a:ln w="9525" cap="flat" cmpd="sng">
            <a:solidFill>
              <a:schemeClr val="dk2"/>
            </a:solidFill>
            <a:prstDash val="solid"/>
            <a:round/>
            <a:headEnd type="none" w="med" len="med"/>
            <a:tailEnd type="triangle" w="med" len="med"/>
          </a:ln>
        </p:spPr>
      </p:cxnSp>
      <p:cxnSp>
        <p:nvCxnSpPr>
          <p:cNvPr id="93" name="Google Shape;93;p17"/>
          <p:cNvCxnSpPr/>
          <p:nvPr/>
        </p:nvCxnSpPr>
        <p:spPr>
          <a:xfrm>
            <a:off x="6418100" y="2920900"/>
            <a:ext cx="9900" cy="333600"/>
          </a:xfrm>
          <a:prstGeom prst="straightConnector1">
            <a:avLst/>
          </a:prstGeom>
          <a:noFill/>
          <a:ln w="9525" cap="flat" cmpd="sng">
            <a:solidFill>
              <a:schemeClr val="dk2"/>
            </a:solidFill>
            <a:prstDash val="solid"/>
            <a:round/>
            <a:headEnd type="none" w="med" len="med"/>
            <a:tailEnd type="triangle" w="med" len="med"/>
          </a:ln>
        </p:spPr>
      </p:cxnSp>
      <p:sp>
        <p:nvSpPr>
          <p:cNvPr id="94" name="Google Shape;94;p17"/>
          <p:cNvSpPr txBox="1"/>
          <p:nvPr/>
        </p:nvSpPr>
        <p:spPr>
          <a:xfrm>
            <a:off x="3522775" y="4771300"/>
            <a:ext cx="183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Nance et al</a:t>
            </a:r>
            <a:endParaRPr/>
          </a:p>
        </p:txBody>
      </p:sp>
      <p:sp>
        <p:nvSpPr>
          <p:cNvPr id="95" name="Google Shape;95;p17"/>
          <p:cNvSpPr txBox="1"/>
          <p:nvPr/>
        </p:nvSpPr>
        <p:spPr>
          <a:xfrm>
            <a:off x="8039775" y="4771300"/>
            <a:ext cx="1839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Nance et al</a:t>
            </a:r>
            <a:endParaRPr/>
          </a:p>
        </p:txBody>
      </p:sp>
      <p:sp>
        <p:nvSpPr>
          <p:cNvPr id="96" name="Google Shape;96;p17"/>
          <p:cNvSpPr txBox="1"/>
          <p:nvPr/>
        </p:nvSpPr>
        <p:spPr>
          <a:xfrm>
            <a:off x="342650" y="390550"/>
            <a:ext cx="256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Synthetic DNA template</a:t>
            </a:r>
            <a:endParaRPr/>
          </a:p>
        </p:txBody>
      </p:sp>
      <p:sp>
        <p:nvSpPr>
          <p:cNvPr id="97" name="Google Shape;97;p17"/>
          <p:cNvSpPr txBox="1"/>
          <p:nvPr/>
        </p:nvSpPr>
        <p:spPr>
          <a:xfrm>
            <a:off x="5545900" y="445300"/>
            <a:ext cx="2561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cloned DNA template</a:t>
            </a:r>
            <a:endParaRPr/>
          </a:p>
        </p:txBody>
      </p:sp>
      <p:sp>
        <p:nvSpPr>
          <p:cNvPr id="98" name="Google Shape;98;p17"/>
          <p:cNvSpPr txBox="1"/>
          <p:nvPr/>
        </p:nvSpPr>
        <p:spPr>
          <a:xfrm>
            <a:off x="2128175" y="2887600"/>
            <a:ext cx="178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IVT reaction</a:t>
            </a:r>
            <a:endParaRPr/>
          </a:p>
        </p:txBody>
      </p:sp>
      <p:sp>
        <p:nvSpPr>
          <p:cNvPr id="99" name="Google Shape;99;p17"/>
          <p:cNvSpPr txBox="1"/>
          <p:nvPr/>
        </p:nvSpPr>
        <p:spPr>
          <a:xfrm>
            <a:off x="6555000" y="2880375"/>
            <a:ext cx="17856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IVT reaction</a:t>
            </a:r>
            <a:endParaRPr/>
          </a:p>
        </p:txBody>
      </p:sp>
      <p:cxnSp>
        <p:nvCxnSpPr>
          <p:cNvPr id="100" name="Google Shape;100;p17"/>
          <p:cNvCxnSpPr/>
          <p:nvPr/>
        </p:nvCxnSpPr>
        <p:spPr>
          <a:xfrm>
            <a:off x="4564500" y="4953"/>
            <a:ext cx="15000" cy="5117400"/>
          </a:xfrm>
          <a:prstGeom prst="straightConnector1">
            <a:avLst/>
          </a:prstGeom>
          <a:noFill/>
          <a:ln w="9525" cap="flat" cmpd="sng">
            <a:solidFill>
              <a:schemeClr val="dk2"/>
            </a:solidFill>
            <a:prstDash val="solid"/>
            <a:round/>
            <a:headEnd type="none" w="med" len="med"/>
            <a:tailEnd type="none" w="med" len="med"/>
          </a:ln>
        </p:spPr>
      </p:cxnSp>
      <p:cxnSp>
        <p:nvCxnSpPr>
          <p:cNvPr id="101" name="Google Shape;101;p17"/>
          <p:cNvCxnSpPr/>
          <p:nvPr/>
        </p:nvCxnSpPr>
        <p:spPr>
          <a:xfrm flipH="1">
            <a:off x="13750" y="444975"/>
            <a:ext cx="9133800" cy="69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87028</TotalTime>
  <Words>915</Words>
  <Application>Microsoft Macintosh PowerPoint</Application>
  <PresentationFormat>On-screen Show (16:9)</PresentationFormat>
  <Paragraphs>117</Paragraphs>
  <Slides>37</Slides>
  <Notes>18</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37</vt:i4>
      </vt:variant>
    </vt:vector>
  </HeadingPairs>
  <TitlesOfParts>
    <vt:vector size="39" baseType="lpstr">
      <vt:lpstr>Arial</vt:lpstr>
      <vt:lpstr>Simple Light</vt:lpstr>
      <vt:lpstr>Plasmid derived dsDNA contamination in mRNA vaccines</vt:lpstr>
      <vt:lpstr>Conflicts</vt:lpstr>
      <vt:lpstr>Illumina sequencing and RT-qPCR and qPCR</vt:lpstr>
      <vt:lpstr>PowerPoint Presentation</vt:lpstr>
      <vt:lpstr>PowerPoint Presentation</vt:lpstr>
      <vt:lpstr>Reproduction </vt:lpstr>
      <vt:lpstr>International replication</vt:lpstr>
      <vt:lpstr>Regulatory Response  1)Yes, SV40 is there 2)Yes, Pfizer did NOT spell this out 3)DNA is too small in length to matter 4)DNA is too small in quantity to matter 5)DNA is non-functional</vt:lpstr>
      <vt:lpstr>Process 1 used In Vitro Transcription (IVT)</vt:lpstr>
      <vt:lpstr>Process 1 (IVT) vs Process 2 (E.coli)</vt:lpstr>
      <vt:lpstr>Independent Illumina sequencing</vt:lpstr>
      <vt:lpstr>SV40 Enhancers are used in Gene Therapy: Nuclear Targeting Sequences (NTS) Fact Checkers will not address this slide! </vt:lpstr>
      <vt:lpstr>Limitations- Expired lots Fact Checkers will not address this slide!</vt:lpstr>
      <vt:lpstr>Moderna Patents speak to the failure of qPCR to measure all DNA: CEO Stephane Bancel is an inventor.</vt:lpstr>
      <vt:lpstr>How to Game the Regulators Use two different yard sticks</vt:lpstr>
      <vt:lpstr>PowerPoint Presentation</vt:lpstr>
      <vt:lpstr>PowerPoint Presentation</vt:lpstr>
      <vt:lpstr>~20 fold higher than previous vaccines Lot 1F1042A BioNtech</vt:lpstr>
      <vt:lpstr>FDA guidelines were derived from Cell Substrate gDNA </vt:lpstr>
      <vt:lpstr>modRNA is found in Heart Tissue 30 days after vax</vt:lpstr>
      <vt:lpstr>Spike nucleic acid persistance</vt:lpstr>
      <vt:lpstr>Cancer?</vt:lpstr>
      <vt:lpstr>Regulatory Response  1)Yes, SV40 is there 2)Yes, Pfizer did NOT spell this out 3)DNA is too small in length to matter 4)DNA is too small in quantity to matter 5)DNA is non-functional</vt:lpstr>
      <vt:lpstr>Pfizer did not specifically highlight the SV40 sequence</vt:lpstr>
      <vt:lpstr>The Health Canada, FDA and the EMA: Intent to Deceive</vt:lpstr>
      <vt:lpstr>PowerPoint Presentation</vt:lpstr>
      <vt:lpstr>Too Little-Too small: qPCR under estimates the total DNA contamination</vt:lpstr>
      <vt:lpstr>Moderna Patent speaks to the risk of insertional mutagenesis from DNA contamination</vt:lpstr>
      <vt:lpstr>DNA is non Functional</vt:lpstr>
      <vt:lpstr>SV40 Promoter Binds to p53 Tumor Suppressor gene </vt:lpstr>
      <vt:lpstr>Preliminary evidence of integration in Cancer cell lines</vt:lpstr>
      <vt:lpstr>BNT162b2 Spike Integration Chr.12</vt:lpstr>
      <vt:lpstr>Sanger validation of Integration on Chr12 and Chr9</vt:lpstr>
      <vt:lpstr>Revolving Door Culture at the FDA</vt:lpstr>
      <vt:lpstr>qPCR for tissues of concern Blood Banks Sperm Banks/Fertility clinics Breast Milk Transplant organs Biopsies</vt:lpstr>
      <vt:lpstr>Call to Action: Manufacture Kits</vt:lpstr>
      <vt:lpstr>Thank you for your time and consideration Please end this deception  Kevin.McKernan@medicinalgenomics.com https://anandamide.substack.com/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Plasmid derived dsDNA contamination in mRNA vaccines</dc:title>
  <cp:lastModifiedBy>Kevin McKernan</cp:lastModifiedBy>
  <cp:revision>10</cp:revision>
  <dcterms:modified xsi:type="dcterms:W3CDTF">2024-02-23T03:49:09Z</dcterms:modified>
</cp:coreProperties>
</file>