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6" r:id="rId5"/>
    <p:sldId id="275" r:id="rId6"/>
    <p:sldId id="267" r:id="rId7"/>
    <p:sldId id="268" r:id="rId8"/>
    <p:sldId id="270" r:id="rId9"/>
    <p:sldId id="271" r:id="rId10"/>
    <p:sldId id="276" r:id="rId11"/>
    <p:sldId id="272" r:id="rId12"/>
    <p:sldId id="273" r:id="rId13"/>
    <p:sldId id="274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81" autoAdjust="0"/>
  </p:normalViewPr>
  <p:slideViewPr>
    <p:cSldViewPr snapToGrid="0" snapToObjects="1">
      <p:cViewPr varScale="1">
        <p:scale>
          <a:sx n="114" d="100"/>
          <a:sy n="114" d="100"/>
        </p:scale>
        <p:origin x="-12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B13A4-C354-7C43-91F0-EB54C66BAE09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3920F32F-9087-2F49-B4E3-6B416BC30C75}">
      <dgm:prSet phldrT="[Text]"/>
      <dgm:spPr/>
      <dgm:t>
        <a:bodyPr/>
        <a:lstStyle/>
        <a:p>
          <a:r>
            <a:rPr lang="de-CH" dirty="0" smtClean="0"/>
            <a:t>0day</a:t>
          </a:r>
          <a:endParaRPr lang="de-CH" dirty="0"/>
        </a:p>
      </dgm:t>
    </dgm:pt>
    <dgm:pt modelId="{39340E81-2D64-A74E-9E86-A35A976B2A60}" type="parTrans" cxnId="{EEDBF178-A6E4-F14A-82CD-3EAE89AE0D4B}">
      <dgm:prSet/>
      <dgm:spPr/>
      <dgm:t>
        <a:bodyPr/>
        <a:lstStyle/>
        <a:p>
          <a:endParaRPr lang="de-CH"/>
        </a:p>
      </dgm:t>
    </dgm:pt>
    <dgm:pt modelId="{EECB8F1C-62B1-234A-A234-4D1A339F42DC}" type="sibTrans" cxnId="{EEDBF178-A6E4-F14A-82CD-3EAE89AE0D4B}">
      <dgm:prSet/>
      <dgm:spPr/>
      <dgm:t>
        <a:bodyPr/>
        <a:lstStyle/>
        <a:p>
          <a:endParaRPr lang="de-CH"/>
        </a:p>
      </dgm:t>
    </dgm:pt>
    <dgm:pt modelId="{A55C3EE5-D375-0142-994D-EEDA9ED1428D}">
      <dgm:prSet phldrT="[Text]"/>
      <dgm:spPr/>
      <dgm:t>
        <a:bodyPr/>
        <a:lstStyle/>
        <a:p>
          <a:r>
            <a:rPr lang="de-CH" dirty="0" err="1" smtClean="0"/>
            <a:t>Attac</a:t>
          </a:r>
          <a:r>
            <a:rPr lang="de-CH" dirty="0" smtClean="0"/>
            <a:t> </a:t>
          </a:r>
          <a:r>
            <a:rPr lang="de-CH" dirty="0" err="1" smtClean="0"/>
            <a:t>code</a:t>
          </a:r>
          <a:endParaRPr lang="de-CH" dirty="0"/>
        </a:p>
      </dgm:t>
    </dgm:pt>
    <dgm:pt modelId="{9101E929-B1A2-C548-B85B-C7E8FD33015A}" type="parTrans" cxnId="{882A7032-0BF4-E840-BD32-1C833D43599A}">
      <dgm:prSet/>
      <dgm:spPr/>
      <dgm:t>
        <a:bodyPr/>
        <a:lstStyle/>
        <a:p>
          <a:endParaRPr lang="de-CH"/>
        </a:p>
      </dgm:t>
    </dgm:pt>
    <dgm:pt modelId="{01ED4651-BFB0-5643-B413-D6C572D4DD97}" type="sibTrans" cxnId="{882A7032-0BF4-E840-BD32-1C833D43599A}">
      <dgm:prSet/>
      <dgm:spPr/>
      <dgm:t>
        <a:bodyPr/>
        <a:lstStyle/>
        <a:p>
          <a:endParaRPr lang="de-CH"/>
        </a:p>
      </dgm:t>
    </dgm:pt>
    <dgm:pt modelId="{12452DA0-E01A-9E46-9974-F4A2CC0A6501}">
      <dgm:prSet phldrT="[Text]"/>
      <dgm:spPr/>
      <dgm:t>
        <a:bodyPr/>
        <a:lstStyle/>
        <a:p>
          <a:r>
            <a:rPr lang="de-CH" dirty="0" err="1" smtClean="0"/>
            <a:t>Trojan</a:t>
          </a:r>
          <a:endParaRPr lang="de-CH" dirty="0"/>
        </a:p>
      </dgm:t>
    </dgm:pt>
    <dgm:pt modelId="{BBB2B244-0723-0046-99EF-554250BA4271}" type="parTrans" cxnId="{1A004F0D-42E7-B644-9918-7BA94C5A86E1}">
      <dgm:prSet/>
      <dgm:spPr/>
      <dgm:t>
        <a:bodyPr/>
        <a:lstStyle/>
        <a:p>
          <a:endParaRPr lang="de-CH"/>
        </a:p>
      </dgm:t>
    </dgm:pt>
    <dgm:pt modelId="{166CE4E4-A659-834C-BCDF-55D457B00DCC}" type="sibTrans" cxnId="{1A004F0D-42E7-B644-9918-7BA94C5A86E1}">
      <dgm:prSet/>
      <dgm:spPr/>
      <dgm:t>
        <a:bodyPr/>
        <a:lstStyle/>
        <a:p>
          <a:endParaRPr lang="de-CH"/>
        </a:p>
      </dgm:t>
    </dgm:pt>
    <dgm:pt modelId="{24BF7AF3-E4B9-0E48-852A-1BA06871641C}">
      <dgm:prSet phldrT="[Text]"/>
      <dgm:spPr/>
      <dgm:t>
        <a:bodyPr/>
        <a:lstStyle/>
        <a:p>
          <a:r>
            <a:rPr lang="de-CH" dirty="0" smtClean="0"/>
            <a:t>Customer</a:t>
          </a:r>
          <a:endParaRPr lang="de-CH" dirty="0"/>
        </a:p>
      </dgm:t>
    </dgm:pt>
    <dgm:pt modelId="{CB3EE42F-5F2D-7E4D-939E-3B979DEB16E3}" type="parTrans" cxnId="{5F401DCB-8366-E645-995A-858B86FDE526}">
      <dgm:prSet/>
      <dgm:spPr/>
      <dgm:t>
        <a:bodyPr/>
        <a:lstStyle/>
        <a:p>
          <a:endParaRPr lang="de-CH"/>
        </a:p>
      </dgm:t>
    </dgm:pt>
    <dgm:pt modelId="{E48D3730-E0DE-044D-8952-49A4D0D05A7B}" type="sibTrans" cxnId="{5F401DCB-8366-E645-995A-858B86FDE526}">
      <dgm:prSet/>
      <dgm:spPr/>
      <dgm:t>
        <a:bodyPr/>
        <a:lstStyle/>
        <a:p>
          <a:endParaRPr lang="de-CH"/>
        </a:p>
      </dgm:t>
    </dgm:pt>
    <dgm:pt modelId="{1A47B7F0-2C3B-8F40-8812-83ADF52BA1B8}" type="pres">
      <dgm:prSet presAssocID="{B8DB13A4-C354-7C43-91F0-EB54C66BAE09}" presName="CompostProcess" presStyleCnt="0">
        <dgm:presLayoutVars>
          <dgm:dir/>
          <dgm:resizeHandles val="exact"/>
        </dgm:presLayoutVars>
      </dgm:prSet>
      <dgm:spPr/>
    </dgm:pt>
    <dgm:pt modelId="{19FA5689-5926-DE4C-830F-32ACD7D34FF6}" type="pres">
      <dgm:prSet presAssocID="{B8DB13A4-C354-7C43-91F0-EB54C66BAE09}" presName="arrow" presStyleLbl="bgShp" presStyleIdx="0" presStyleCnt="1"/>
      <dgm:spPr/>
    </dgm:pt>
    <dgm:pt modelId="{836B0A09-8D0A-CC4F-B9DB-51A8328209FA}" type="pres">
      <dgm:prSet presAssocID="{B8DB13A4-C354-7C43-91F0-EB54C66BAE09}" presName="linearProcess" presStyleCnt="0"/>
      <dgm:spPr/>
    </dgm:pt>
    <dgm:pt modelId="{44FDED89-4E63-2B40-9281-79DCC5E22D59}" type="pres">
      <dgm:prSet presAssocID="{3920F32F-9087-2F49-B4E3-6B416BC30C75}" presName="textNode" presStyleLbl="node1" presStyleIdx="0" presStyleCnt="4">
        <dgm:presLayoutVars>
          <dgm:bulletEnabled val="1"/>
        </dgm:presLayoutVars>
      </dgm:prSet>
      <dgm:spPr/>
    </dgm:pt>
    <dgm:pt modelId="{93C98C77-5822-6644-A37E-5F85D0A8D3FE}" type="pres">
      <dgm:prSet presAssocID="{EECB8F1C-62B1-234A-A234-4D1A339F42DC}" presName="sibTrans" presStyleCnt="0"/>
      <dgm:spPr/>
    </dgm:pt>
    <dgm:pt modelId="{D43A4CC6-CE96-1F44-B18F-F9989FFD21F7}" type="pres">
      <dgm:prSet presAssocID="{A55C3EE5-D375-0142-994D-EEDA9ED1428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48E5371-4694-3E46-BCC8-639D1F9E0BAB}" type="pres">
      <dgm:prSet presAssocID="{01ED4651-BFB0-5643-B413-D6C572D4DD97}" presName="sibTrans" presStyleCnt="0"/>
      <dgm:spPr/>
    </dgm:pt>
    <dgm:pt modelId="{62E362D8-89BA-7844-9A65-992FE91F2E80}" type="pres">
      <dgm:prSet presAssocID="{12452DA0-E01A-9E46-9974-F4A2CC0A6501}" presName="textNode" presStyleLbl="node1" presStyleIdx="2" presStyleCnt="4">
        <dgm:presLayoutVars>
          <dgm:bulletEnabled val="1"/>
        </dgm:presLayoutVars>
      </dgm:prSet>
      <dgm:spPr/>
    </dgm:pt>
    <dgm:pt modelId="{6D4C1F96-CC24-7F46-A426-F007F4C25BBF}" type="pres">
      <dgm:prSet presAssocID="{166CE4E4-A659-834C-BCDF-55D457B00DCC}" presName="sibTrans" presStyleCnt="0"/>
      <dgm:spPr/>
    </dgm:pt>
    <dgm:pt modelId="{A73D4668-237A-504E-A61F-3EDD1DDD249E}" type="pres">
      <dgm:prSet presAssocID="{24BF7AF3-E4B9-0E48-852A-1BA06871641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C55B5660-BB98-1040-BAA9-3F9A6B175CEA}" type="presOf" srcId="{A55C3EE5-D375-0142-994D-EEDA9ED1428D}" destId="{D43A4CC6-CE96-1F44-B18F-F9989FFD21F7}" srcOrd="0" destOrd="0" presId="urn:microsoft.com/office/officeart/2005/8/layout/hProcess9"/>
    <dgm:cxn modelId="{BE449C77-D149-E346-905D-D32D7D1C3977}" type="presOf" srcId="{24BF7AF3-E4B9-0E48-852A-1BA06871641C}" destId="{A73D4668-237A-504E-A61F-3EDD1DDD249E}" srcOrd="0" destOrd="0" presId="urn:microsoft.com/office/officeart/2005/8/layout/hProcess9"/>
    <dgm:cxn modelId="{F18C06C6-4BEF-6344-9873-50431F6F0011}" type="presOf" srcId="{12452DA0-E01A-9E46-9974-F4A2CC0A6501}" destId="{62E362D8-89BA-7844-9A65-992FE91F2E80}" srcOrd="0" destOrd="0" presId="urn:microsoft.com/office/officeart/2005/8/layout/hProcess9"/>
    <dgm:cxn modelId="{882A7032-0BF4-E840-BD32-1C833D43599A}" srcId="{B8DB13A4-C354-7C43-91F0-EB54C66BAE09}" destId="{A55C3EE5-D375-0142-994D-EEDA9ED1428D}" srcOrd="1" destOrd="0" parTransId="{9101E929-B1A2-C548-B85B-C7E8FD33015A}" sibTransId="{01ED4651-BFB0-5643-B413-D6C572D4DD97}"/>
    <dgm:cxn modelId="{C572B88C-EB1D-3A4C-8E8F-D8B43488D2AB}" type="presOf" srcId="{3920F32F-9087-2F49-B4E3-6B416BC30C75}" destId="{44FDED89-4E63-2B40-9281-79DCC5E22D59}" srcOrd="0" destOrd="0" presId="urn:microsoft.com/office/officeart/2005/8/layout/hProcess9"/>
    <dgm:cxn modelId="{5F401DCB-8366-E645-995A-858B86FDE526}" srcId="{B8DB13A4-C354-7C43-91F0-EB54C66BAE09}" destId="{24BF7AF3-E4B9-0E48-852A-1BA06871641C}" srcOrd="3" destOrd="0" parTransId="{CB3EE42F-5F2D-7E4D-939E-3B979DEB16E3}" sibTransId="{E48D3730-E0DE-044D-8952-49A4D0D05A7B}"/>
    <dgm:cxn modelId="{EEDBF178-A6E4-F14A-82CD-3EAE89AE0D4B}" srcId="{B8DB13A4-C354-7C43-91F0-EB54C66BAE09}" destId="{3920F32F-9087-2F49-B4E3-6B416BC30C75}" srcOrd="0" destOrd="0" parTransId="{39340E81-2D64-A74E-9E86-A35A976B2A60}" sibTransId="{EECB8F1C-62B1-234A-A234-4D1A339F42DC}"/>
    <dgm:cxn modelId="{1A004F0D-42E7-B644-9918-7BA94C5A86E1}" srcId="{B8DB13A4-C354-7C43-91F0-EB54C66BAE09}" destId="{12452DA0-E01A-9E46-9974-F4A2CC0A6501}" srcOrd="2" destOrd="0" parTransId="{BBB2B244-0723-0046-99EF-554250BA4271}" sibTransId="{166CE4E4-A659-834C-BCDF-55D457B00DCC}"/>
    <dgm:cxn modelId="{0F15E8EF-A07F-FD47-AA89-2FC6D8766D35}" type="presOf" srcId="{B8DB13A4-C354-7C43-91F0-EB54C66BAE09}" destId="{1A47B7F0-2C3B-8F40-8812-83ADF52BA1B8}" srcOrd="0" destOrd="0" presId="urn:microsoft.com/office/officeart/2005/8/layout/hProcess9"/>
    <dgm:cxn modelId="{2882E56B-DBCB-E749-9C5D-AC6BC52E1485}" type="presParOf" srcId="{1A47B7F0-2C3B-8F40-8812-83ADF52BA1B8}" destId="{19FA5689-5926-DE4C-830F-32ACD7D34FF6}" srcOrd="0" destOrd="0" presId="urn:microsoft.com/office/officeart/2005/8/layout/hProcess9"/>
    <dgm:cxn modelId="{8B6413FE-F798-2A43-80DF-41E8713EAAB4}" type="presParOf" srcId="{1A47B7F0-2C3B-8F40-8812-83ADF52BA1B8}" destId="{836B0A09-8D0A-CC4F-B9DB-51A8328209FA}" srcOrd="1" destOrd="0" presId="urn:microsoft.com/office/officeart/2005/8/layout/hProcess9"/>
    <dgm:cxn modelId="{B4AF3D2C-4B97-9A47-9BDF-E9911ECA8577}" type="presParOf" srcId="{836B0A09-8D0A-CC4F-B9DB-51A8328209FA}" destId="{44FDED89-4E63-2B40-9281-79DCC5E22D59}" srcOrd="0" destOrd="0" presId="urn:microsoft.com/office/officeart/2005/8/layout/hProcess9"/>
    <dgm:cxn modelId="{C8CB2EEC-5451-DE4A-81A1-C0F904E0717E}" type="presParOf" srcId="{836B0A09-8D0A-CC4F-B9DB-51A8328209FA}" destId="{93C98C77-5822-6644-A37E-5F85D0A8D3FE}" srcOrd="1" destOrd="0" presId="urn:microsoft.com/office/officeart/2005/8/layout/hProcess9"/>
    <dgm:cxn modelId="{F699A6C2-BF8F-8E4A-9C3A-31F288B5EAF6}" type="presParOf" srcId="{836B0A09-8D0A-CC4F-B9DB-51A8328209FA}" destId="{D43A4CC6-CE96-1F44-B18F-F9989FFD21F7}" srcOrd="2" destOrd="0" presId="urn:microsoft.com/office/officeart/2005/8/layout/hProcess9"/>
    <dgm:cxn modelId="{5F7461F1-55C8-9A4D-8954-310F58C6B46F}" type="presParOf" srcId="{836B0A09-8D0A-CC4F-B9DB-51A8328209FA}" destId="{348E5371-4694-3E46-BCC8-639D1F9E0BAB}" srcOrd="3" destOrd="0" presId="urn:microsoft.com/office/officeart/2005/8/layout/hProcess9"/>
    <dgm:cxn modelId="{1D45D6DA-C183-5F47-9829-84F66DD60980}" type="presParOf" srcId="{836B0A09-8D0A-CC4F-B9DB-51A8328209FA}" destId="{62E362D8-89BA-7844-9A65-992FE91F2E80}" srcOrd="4" destOrd="0" presId="urn:microsoft.com/office/officeart/2005/8/layout/hProcess9"/>
    <dgm:cxn modelId="{F4211ABB-5136-584C-9B0D-92400577EF1A}" type="presParOf" srcId="{836B0A09-8D0A-CC4F-B9DB-51A8328209FA}" destId="{6D4C1F96-CC24-7F46-A426-F007F4C25BBF}" srcOrd="5" destOrd="0" presId="urn:microsoft.com/office/officeart/2005/8/layout/hProcess9"/>
    <dgm:cxn modelId="{17E0F1FB-3BCE-CF46-AC29-F7B0831F2EBC}" type="presParOf" srcId="{836B0A09-8D0A-CC4F-B9DB-51A8328209FA}" destId="{A73D4668-237A-504E-A61F-3EDD1DDD249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A5689-5926-DE4C-830F-32ACD7D34FF6}">
      <dsp:nvSpPr>
        <dsp:cNvPr id="0" name=""/>
        <dsp:cNvSpPr/>
      </dsp:nvSpPr>
      <dsp:spPr>
        <a:xfrm>
          <a:off x="575886" y="0"/>
          <a:ext cx="6526716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4FDED89-4E63-2B40-9281-79DCC5E22D59}">
      <dsp:nvSpPr>
        <dsp:cNvPr id="0" name=""/>
        <dsp:cNvSpPr/>
      </dsp:nvSpPr>
      <dsp:spPr>
        <a:xfrm>
          <a:off x="1499" y="1219199"/>
          <a:ext cx="1798943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smtClean="0"/>
            <a:t>0day</a:t>
          </a:r>
          <a:endParaRPr lang="de-CH" sz="2800" kern="1200" dirty="0"/>
        </a:p>
      </dsp:txBody>
      <dsp:txXfrm>
        <a:off x="80854" y="1298554"/>
        <a:ext cx="1640233" cy="1466890"/>
      </dsp:txXfrm>
    </dsp:sp>
    <dsp:sp modelId="{D43A4CC6-CE96-1F44-B18F-F9989FFD21F7}">
      <dsp:nvSpPr>
        <dsp:cNvPr id="0" name=""/>
        <dsp:cNvSpPr/>
      </dsp:nvSpPr>
      <dsp:spPr>
        <a:xfrm>
          <a:off x="1960348" y="1219199"/>
          <a:ext cx="1798943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err="1" smtClean="0"/>
            <a:t>Attac</a:t>
          </a:r>
          <a:r>
            <a:rPr lang="de-CH" sz="2800" kern="1200" dirty="0" smtClean="0"/>
            <a:t> </a:t>
          </a:r>
          <a:r>
            <a:rPr lang="de-CH" sz="2800" kern="1200" dirty="0" err="1" smtClean="0"/>
            <a:t>code</a:t>
          </a:r>
          <a:endParaRPr lang="de-CH" sz="2800" kern="1200" dirty="0"/>
        </a:p>
      </dsp:txBody>
      <dsp:txXfrm>
        <a:off x="2039703" y="1298554"/>
        <a:ext cx="1640233" cy="1466890"/>
      </dsp:txXfrm>
    </dsp:sp>
    <dsp:sp modelId="{62E362D8-89BA-7844-9A65-992FE91F2E80}">
      <dsp:nvSpPr>
        <dsp:cNvPr id="0" name=""/>
        <dsp:cNvSpPr/>
      </dsp:nvSpPr>
      <dsp:spPr>
        <a:xfrm>
          <a:off x="3919198" y="1219199"/>
          <a:ext cx="1798943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err="1" smtClean="0"/>
            <a:t>Trojan</a:t>
          </a:r>
          <a:endParaRPr lang="de-CH" sz="2800" kern="1200" dirty="0"/>
        </a:p>
      </dsp:txBody>
      <dsp:txXfrm>
        <a:off x="3998553" y="1298554"/>
        <a:ext cx="1640233" cy="1466890"/>
      </dsp:txXfrm>
    </dsp:sp>
    <dsp:sp modelId="{A73D4668-237A-504E-A61F-3EDD1DDD249E}">
      <dsp:nvSpPr>
        <dsp:cNvPr id="0" name=""/>
        <dsp:cNvSpPr/>
      </dsp:nvSpPr>
      <dsp:spPr>
        <a:xfrm>
          <a:off x="5878047" y="1219199"/>
          <a:ext cx="1798943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800" kern="1200" dirty="0" smtClean="0"/>
            <a:t>Customer</a:t>
          </a:r>
          <a:endParaRPr lang="de-CH" sz="2800" kern="1200" dirty="0"/>
        </a:p>
      </dsp:txBody>
      <dsp:txXfrm>
        <a:off x="5957402" y="1298554"/>
        <a:ext cx="1640233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Bild auf Platzhalter ziehen oder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24.09.15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noProof="0" smtClean="0"/>
              <a:t>Mastertitelformat bearbeiten</a:t>
            </a:r>
            <a:endParaRPr lang="de-CH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  <a:endParaRPr lang="de-C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de-CH" noProof="0" smtClean="0"/>
              <a:t>24.09.15</a:t>
            </a:fld>
            <a:r>
              <a:rPr lang="de-CH" noProof="0" smtClean="0"/>
              <a:t> CCC ERFA Ulm, VB.</a:t>
            </a:r>
            <a:endParaRPr lang="de-CH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noProof="0" smtClean="0"/>
              <a:t>Snowden wasn’t @NSA</a:t>
            </a:r>
            <a:endParaRPr lang="de-CH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de-CH" noProof="0" smtClean="0"/>
              <a:t>‹Nr.›</a:t>
            </a:fld>
            <a:endParaRPr lang="de-CH" noProof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142733" y="6126163"/>
            <a:ext cx="1001267" cy="69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mtClean="0"/>
              <a:t>Staatstrojaner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Angriff statt Schutz</a:t>
            </a:r>
            <a:endParaRPr lang="de-CH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870" y="5859586"/>
            <a:ext cx="1439130" cy="9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0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Staatstrojaner: Wertschöpfungskette</a:t>
            </a:r>
            <a:endParaRPr lang="de-CH" dirty="0"/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1317490776"/>
              </p:ext>
            </p:extLst>
          </p:nvPr>
        </p:nvGraphicFramePr>
        <p:xfrm>
          <a:off x="755269" y="1385860"/>
          <a:ext cx="76784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066064"/>
            <a:ext cx="1280344" cy="1025226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393" y="4066064"/>
            <a:ext cx="765160" cy="1162268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4800" y="4066064"/>
            <a:ext cx="1633894" cy="1121418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6783" y="4039423"/>
            <a:ext cx="2127217" cy="141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8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mtClean="0"/>
              <a:t>Ist denn jeder Staatstrojaner nahe an der OK?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Notwendigerweise ja. Denn:</a:t>
            </a:r>
          </a:p>
          <a:p>
            <a:pPr lvl="1"/>
            <a:r>
              <a:rPr lang="de-CH" dirty="0" smtClean="0"/>
              <a:t>Angriffssoftware</a:t>
            </a:r>
          </a:p>
          <a:p>
            <a:pPr lvl="1"/>
            <a:r>
              <a:rPr lang="de-CH" dirty="0" smtClean="0"/>
              <a:t>Schwarzmarkt für </a:t>
            </a:r>
            <a:r>
              <a:rPr lang="de-CH" dirty="0" err="1" smtClean="0"/>
              <a:t>Zerodays</a:t>
            </a:r>
            <a:endParaRPr lang="de-CH" dirty="0" smtClean="0"/>
          </a:p>
          <a:p>
            <a:pPr lvl="1"/>
            <a:r>
              <a:rPr lang="de-CH" dirty="0" smtClean="0"/>
              <a:t>Einkauf bei der </a:t>
            </a:r>
            <a:r>
              <a:rPr lang="de-CH" dirty="0" smtClean="0"/>
              <a:t>(z.B. osteuropäischen) </a:t>
            </a:r>
            <a:r>
              <a:rPr lang="de-CH" dirty="0" smtClean="0"/>
              <a:t>Mafia</a:t>
            </a:r>
          </a:p>
          <a:p>
            <a:pPr lvl="1"/>
            <a:r>
              <a:rPr lang="de-CH" dirty="0" smtClean="0"/>
              <a:t>Polizei finanziert Mafia</a:t>
            </a:r>
          </a:p>
          <a:p>
            <a:pPr lvl="1"/>
            <a:r>
              <a:rPr lang="de-CH" dirty="0" err="1" smtClean="0"/>
              <a:t>Klandestiner</a:t>
            </a:r>
            <a:r>
              <a:rPr lang="de-CH" dirty="0" smtClean="0"/>
              <a:t> Einsatz ohne öffentliche Kontrolle</a:t>
            </a:r>
          </a:p>
          <a:p>
            <a:pPr lvl="1"/>
            <a:r>
              <a:rPr lang="de-CH" dirty="0" smtClean="0"/>
              <a:t>Kontrolle der Polizei über ihre eigene Aktion fraglich</a:t>
            </a:r>
          </a:p>
          <a:p>
            <a:pPr lvl="1"/>
            <a:r>
              <a:rPr lang="de-CH" dirty="0" smtClean="0"/>
              <a:t>Und die Qualität der Beweise?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415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Beweiskraft: 0 (Null)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Beweise </a:t>
            </a:r>
            <a:r>
              <a:rPr lang="de-CH" dirty="0" err="1" smtClean="0"/>
              <a:t>placieren</a:t>
            </a:r>
            <a:r>
              <a:rPr lang="de-CH" dirty="0" smtClean="0"/>
              <a:t> genauso einfach wie vorfinden</a:t>
            </a:r>
          </a:p>
          <a:p>
            <a:r>
              <a:rPr lang="de-CH" dirty="0" smtClean="0"/>
              <a:t>Bei Hacking Team: “</a:t>
            </a:r>
            <a:r>
              <a:rPr lang="de-CH" dirty="0" err="1" smtClean="0"/>
              <a:t>KiPo</a:t>
            </a:r>
            <a:r>
              <a:rPr lang="de-CH" dirty="0" smtClean="0"/>
              <a:t>-Funktion”</a:t>
            </a:r>
          </a:p>
          <a:p>
            <a:r>
              <a:rPr lang="de-CH" dirty="0" smtClean="0"/>
              <a:t>Nicht nur Ermittler können Beweise fälschen, sondern auch:</a:t>
            </a:r>
          </a:p>
          <a:p>
            <a:pPr lvl="1"/>
            <a:r>
              <a:rPr lang="de-CH" dirty="0" smtClean="0"/>
              <a:t>Hacking Team (der Hersteller)</a:t>
            </a:r>
          </a:p>
          <a:p>
            <a:pPr lvl="1"/>
            <a:r>
              <a:rPr lang="de-CH" dirty="0" smtClean="0"/>
              <a:t>Lieferanten aus dem Schwarzmarkt</a:t>
            </a:r>
          </a:p>
          <a:p>
            <a:pPr lvl="1"/>
            <a:r>
              <a:rPr lang="de-CH" dirty="0" smtClean="0"/>
              <a:t>Jeder andere Käufer der </a:t>
            </a:r>
            <a:r>
              <a:rPr lang="de-CH" dirty="0" err="1" smtClean="0"/>
              <a:t>Backdoor</a:t>
            </a:r>
            <a:endParaRPr lang="de-CH" dirty="0" smtClean="0"/>
          </a:p>
          <a:p>
            <a:pPr lvl="1"/>
            <a:r>
              <a:rPr lang="de-CH" dirty="0" smtClean="0"/>
              <a:t>Polizei wird zur selbst zur lukrativen Ware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8775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Referendum gegen BÜPF und NDG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Referendum in Vorbereitung</a:t>
            </a:r>
          </a:p>
          <a:p>
            <a:r>
              <a:rPr lang="de-CH" dirty="0" smtClean="0"/>
              <a:t>Gegen Staatstrojaner</a:t>
            </a:r>
          </a:p>
          <a:p>
            <a:r>
              <a:rPr lang="de-CH" dirty="0" smtClean="0"/>
              <a:t>Gegen Vorratsdatenspeicherung</a:t>
            </a:r>
          </a:p>
          <a:p>
            <a:r>
              <a:rPr lang="de-CH" dirty="0" smtClean="0"/>
              <a:t>Gespräche mit Politik und Gesellschaft erwünscht</a:t>
            </a:r>
          </a:p>
          <a:p>
            <a:r>
              <a:rPr lang="de-CH" dirty="0" smtClean="0"/>
              <a:t>Das ist der falsche Weg!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290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Wie wird das Schweizer Volk entscheiden?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Was ist verhältnismässig?</a:t>
            </a:r>
            <a:br>
              <a:rPr lang="de-CH" dirty="0" smtClean="0"/>
            </a:b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Volker Birk</a:t>
            </a:r>
            <a:br>
              <a:rPr lang="de-CH" dirty="0" smtClean="0"/>
            </a:br>
            <a:r>
              <a:rPr lang="de-CH" dirty="0" smtClean="0"/>
              <a:t>Chaostreff Winterthur</a:t>
            </a:r>
            <a:br>
              <a:rPr lang="de-CH" dirty="0" smtClean="0"/>
            </a:br>
            <a:r>
              <a:rPr lang="de-CH" dirty="0" smtClean="0"/>
              <a:t>CCC Schweiz</a:t>
            </a:r>
            <a:br>
              <a:rPr lang="de-CH" dirty="0" smtClean="0"/>
            </a:br>
            <a:r>
              <a:rPr lang="de-CH" dirty="0" err="1" smtClean="0"/>
              <a:t>mailto:vb@dingens.org</a:t>
            </a:r>
            <a:r>
              <a:rPr lang="de-CH" dirty="0" smtClean="0"/>
              <a:t> http://</a:t>
            </a:r>
            <a:r>
              <a:rPr lang="de-CH" dirty="0" err="1" smtClean="0"/>
              <a:t>blog.fdik.org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http://</a:t>
            </a:r>
            <a:r>
              <a:rPr lang="de-CH" dirty="0" err="1" smtClean="0"/>
              <a:t>www.ccc-ch.ch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40914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Chaos Computer Club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Chaostreffs</a:t>
            </a:r>
            <a:endParaRPr lang="en-US" dirty="0" smtClean="0"/>
          </a:p>
          <a:p>
            <a:r>
              <a:rPr lang="en-US" dirty="0" smtClean="0"/>
              <a:t>CCC </a:t>
            </a:r>
            <a:r>
              <a:rPr lang="en-US" dirty="0" err="1" smtClean="0"/>
              <a:t>e.V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ERFA-</a:t>
            </a:r>
            <a:r>
              <a:rPr lang="en-US" dirty="0" err="1" smtClean="0"/>
              <a:t>Kreise</a:t>
            </a:r>
            <a:r>
              <a:rPr lang="en-US" dirty="0" smtClean="0"/>
              <a:t>, </a:t>
            </a:r>
            <a:r>
              <a:rPr lang="en-US" dirty="0" err="1" smtClean="0"/>
              <a:t>z.B</a:t>
            </a:r>
            <a:r>
              <a:rPr lang="en-US" dirty="0" smtClean="0"/>
              <a:t>. Ulm</a:t>
            </a:r>
            <a:endParaRPr lang="en-US" dirty="0"/>
          </a:p>
          <a:p>
            <a:pPr lvl="1"/>
            <a:r>
              <a:rPr lang="en-US" dirty="0" smtClean="0"/>
              <a:t>ERFA Zürich</a:t>
            </a:r>
          </a:p>
          <a:p>
            <a:r>
              <a:rPr lang="en-US" dirty="0" smtClean="0"/>
              <a:t>CCC </a:t>
            </a:r>
            <a:r>
              <a:rPr lang="en-US" dirty="0" err="1" smtClean="0"/>
              <a:t>Schweiz</a:t>
            </a:r>
            <a:endParaRPr lang="en-US" dirty="0" smtClean="0"/>
          </a:p>
          <a:p>
            <a:pPr lvl="1"/>
            <a:r>
              <a:rPr lang="en-US" dirty="0" err="1" smtClean="0"/>
              <a:t>Chaostreff</a:t>
            </a:r>
            <a:r>
              <a:rPr lang="en-US" dirty="0" smtClean="0"/>
              <a:t> Winterthur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2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Strafverfolgung ist wünschenswert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Überwachen?</a:t>
            </a:r>
          </a:p>
          <a:p>
            <a:r>
              <a:rPr lang="de-CH" dirty="0" smtClean="0"/>
              <a:t>Ermitteln!</a:t>
            </a:r>
          </a:p>
          <a:p>
            <a:pPr lvl="1"/>
            <a:r>
              <a:rPr lang="de-CH" dirty="0" smtClean="0"/>
              <a:t>Observation</a:t>
            </a:r>
          </a:p>
          <a:p>
            <a:pPr lvl="1"/>
            <a:r>
              <a:rPr lang="de-CH" dirty="0" smtClean="0"/>
              <a:t>Telefon abhören</a:t>
            </a:r>
          </a:p>
          <a:p>
            <a:pPr lvl="1"/>
            <a:r>
              <a:rPr lang="de-CH" dirty="0" smtClean="0"/>
              <a:t>Durchsuchung</a:t>
            </a:r>
          </a:p>
          <a:p>
            <a:pPr lvl="1"/>
            <a:r>
              <a:rPr lang="de-CH" dirty="0" smtClean="0"/>
              <a:t>Was, wenn nun elektronisch kommuniziert wird?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409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Problemfeld: Elektronische Kommunikation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E-Mail</a:t>
            </a:r>
          </a:p>
          <a:p>
            <a:r>
              <a:rPr lang="de-CH" dirty="0" smtClean="0"/>
              <a:t>Instant Messenger</a:t>
            </a:r>
          </a:p>
          <a:p>
            <a:r>
              <a:rPr lang="de-CH" dirty="0" smtClean="0"/>
              <a:t>IP-Telefonie, Skype</a:t>
            </a:r>
          </a:p>
          <a:p>
            <a:r>
              <a:rPr lang="de-CH" dirty="0" smtClean="0"/>
              <a:t>…</a:t>
            </a:r>
          </a:p>
          <a:p>
            <a:r>
              <a:rPr lang="de-CH" dirty="0" smtClean="0"/>
              <a:t>Wie kann man hier ermitteln?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3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6875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Idee: Staatstrojaner</a:t>
            </a:r>
            <a:endParaRPr lang="de-CH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513"/>
            <a:ext cx="9144000" cy="5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8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Idee: Staatstrojaner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“Quellen-TKÜ”?</a:t>
            </a:r>
          </a:p>
          <a:p>
            <a:r>
              <a:rPr lang="de-CH" dirty="0" smtClean="0"/>
              <a:t>Angriffssoftware:</a:t>
            </a:r>
          </a:p>
          <a:p>
            <a:pPr lvl="1"/>
            <a:r>
              <a:rPr lang="de-CH" dirty="0" smtClean="0"/>
              <a:t>Schadsoftware wie jede andere auch</a:t>
            </a:r>
          </a:p>
          <a:p>
            <a:pPr lvl="1"/>
            <a:r>
              <a:rPr lang="de-CH" dirty="0" smtClean="0"/>
              <a:t>Angriffsmodul</a:t>
            </a:r>
          </a:p>
          <a:p>
            <a:pPr lvl="1"/>
            <a:r>
              <a:rPr lang="de-CH" dirty="0" smtClean="0"/>
              <a:t>Payload: Fernsteuerungssoftware</a:t>
            </a:r>
          </a:p>
          <a:p>
            <a:pPr lvl="1"/>
            <a:r>
              <a:rPr lang="de-CH" dirty="0" smtClean="0"/>
              <a:t>Ausnutzen von Schwachstellen in IT Security</a:t>
            </a:r>
          </a:p>
          <a:p>
            <a:r>
              <a:rPr lang="de-CH" dirty="0" smtClean="0"/>
              <a:t>=&gt; Schadsoftware mit Fernsteuerung</a:t>
            </a:r>
          </a:p>
          <a:p>
            <a:r>
              <a:rPr lang="de-CH" dirty="0" smtClean="0"/>
              <a:t>Nähe zum organisierten Verbrechen vorgezeichnet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4100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</a:t>
            </a:r>
            <a:r>
              <a:rPr lang="de-CH" dirty="0" err="1" smtClean="0"/>
              <a:t>Digitask</a:t>
            </a:r>
            <a:r>
              <a:rPr lang="de-CH" dirty="0" smtClean="0"/>
              <a:t>-Trojaner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err="1" smtClean="0"/>
              <a:t>Digitask</a:t>
            </a:r>
            <a:r>
              <a:rPr lang="de-CH" dirty="0" smtClean="0"/>
              <a:t>:</a:t>
            </a:r>
          </a:p>
          <a:p>
            <a:pPr lvl="1"/>
            <a:r>
              <a:rPr lang="de-CH" dirty="0" smtClean="0"/>
              <a:t>Ehemaliger Inhaber im Knast wg. Korruption</a:t>
            </a:r>
          </a:p>
          <a:p>
            <a:pPr lvl="1"/>
            <a:r>
              <a:rPr lang="de-CH" dirty="0" smtClean="0"/>
              <a:t>Übergangsgeschäftsführung, u.a. Otto Schily</a:t>
            </a:r>
          </a:p>
          <a:p>
            <a:pPr lvl="1"/>
            <a:r>
              <a:rPr lang="de-CH" dirty="0" smtClean="0"/>
              <a:t>Detektivbüro: ehemalige Stasi-Offiziere</a:t>
            </a:r>
          </a:p>
          <a:p>
            <a:r>
              <a:rPr lang="de-CH" dirty="0" smtClean="0"/>
              <a:t>Die </a:t>
            </a:r>
            <a:r>
              <a:rPr lang="de-CH" dirty="0" smtClean="0"/>
              <a:t>“Lösung”:</a:t>
            </a:r>
            <a:endParaRPr lang="de-CH" dirty="0" smtClean="0"/>
          </a:p>
          <a:p>
            <a:pPr lvl="1"/>
            <a:r>
              <a:rPr lang="de-CH" dirty="0" smtClean="0"/>
              <a:t>Code von durchwachsener Qualität (Kot?)</a:t>
            </a:r>
          </a:p>
          <a:p>
            <a:pPr lvl="1"/>
            <a:r>
              <a:rPr lang="de-CH" dirty="0" smtClean="0"/>
              <a:t>Gefährdet infizierte Systeme</a:t>
            </a:r>
          </a:p>
          <a:p>
            <a:pPr lvl="1"/>
            <a:r>
              <a:rPr lang="de-CH" dirty="0" err="1" smtClean="0"/>
              <a:t>Backdoor</a:t>
            </a:r>
            <a:r>
              <a:rPr lang="de-CH" dirty="0" smtClean="0"/>
              <a:t> sperrangelweit offen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76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Finfisher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Oman und Turkmenistan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Unterdrückungssoftware für Diktatoren</a:t>
            </a:r>
          </a:p>
          <a:p>
            <a:r>
              <a:rPr lang="de-CH" dirty="0" smtClean="0"/>
              <a:t>Rechtsstaat?!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78054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Hacking Team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Keine Ahnung von Sicherheit, nur vom Gefährden</a:t>
            </a:r>
          </a:p>
          <a:p>
            <a:r>
              <a:rPr lang="de-CH" dirty="0" err="1" smtClean="0"/>
              <a:t>Zeroday</a:t>
            </a:r>
            <a:r>
              <a:rPr lang="de-CH" dirty="0" smtClean="0"/>
              <a:t>-Grosseinkauf:</a:t>
            </a:r>
          </a:p>
          <a:p>
            <a:pPr lvl="1"/>
            <a:r>
              <a:rPr lang="de-CH" dirty="0" smtClean="0"/>
              <a:t>Oracle Java</a:t>
            </a:r>
          </a:p>
          <a:p>
            <a:pPr lvl="1"/>
            <a:r>
              <a:rPr lang="de-CH" dirty="0" smtClean="0"/>
              <a:t>Oracle DB</a:t>
            </a:r>
          </a:p>
          <a:p>
            <a:pPr lvl="1"/>
            <a:r>
              <a:rPr lang="de-CH" dirty="0" smtClean="0"/>
              <a:t>Adobe Flash</a:t>
            </a:r>
          </a:p>
          <a:p>
            <a:pPr lvl="1"/>
            <a:r>
              <a:rPr lang="de-CH" dirty="0" smtClean="0"/>
              <a:t>Microsoft Internet Explorer 11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8610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Schwarz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Schwarz .thmx</Template>
  <TotalTime>0</TotalTime>
  <Words>323</Words>
  <Application>Microsoft Macintosh PowerPoint</Application>
  <PresentationFormat>Bildschirmpräsentation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 Schwarz </vt:lpstr>
      <vt:lpstr>Staatstrojaner</vt:lpstr>
      <vt:lpstr>Chaos Computer Club</vt:lpstr>
      <vt:lpstr>Strafverfolgung ist wünschenswert</vt:lpstr>
      <vt:lpstr>Problemfeld: Elektronische Kommunikation</vt:lpstr>
      <vt:lpstr>Idee: Staatstrojaner</vt:lpstr>
      <vt:lpstr>Idee: Staatstrojaner</vt:lpstr>
      <vt:lpstr>Der Digitask-Trojaner</vt:lpstr>
      <vt:lpstr>Finfisher</vt:lpstr>
      <vt:lpstr>Hacking Team</vt:lpstr>
      <vt:lpstr>Staatstrojaner: Wertschöpfungskette</vt:lpstr>
      <vt:lpstr>Ist denn jeder Staatstrojaner nahe an der OK?</vt:lpstr>
      <vt:lpstr>Beweiskraft: 0 (Null)</vt:lpstr>
      <vt:lpstr>Referendum gegen BÜPF und NDG</vt:lpstr>
      <vt:lpstr>Wie wird das Schweizer Volk entscheiden?</vt:lpstr>
    </vt:vector>
  </TitlesOfParts>
  <Company>pibit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Volker Birk</dc:creator>
  <cp:lastModifiedBy>Volker Birk</cp:lastModifiedBy>
  <cp:revision>88</cp:revision>
  <dcterms:created xsi:type="dcterms:W3CDTF">2014-03-13T08:31:35Z</dcterms:created>
  <dcterms:modified xsi:type="dcterms:W3CDTF">2015-09-24T06:37:45Z</dcterms:modified>
</cp:coreProperties>
</file>